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475" r:id="rId3"/>
    <p:sldId id="476" r:id="rId4"/>
    <p:sldId id="458" r:id="rId5"/>
    <p:sldId id="459" r:id="rId6"/>
    <p:sldId id="449" r:id="rId7"/>
    <p:sldId id="450" r:id="rId8"/>
    <p:sldId id="453" r:id="rId9"/>
    <p:sldId id="454" r:id="rId10"/>
    <p:sldId id="455" r:id="rId11"/>
    <p:sldId id="451" r:id="rId12"/>
    <p:sldId id="452" r:id="rId13"/>
    <p:sldId id="448" r:id="rId14"/>
    <p:sldId id="456" r:id="rId15"/>
    <p:sldId id="457" r:id="rId16"/>
    <p:sldId id="460" r:id="rId17"/>
    <p:sldId id="461" r:id="rId18"/>
    <p:sldId id="462" r:id="rId19"/>
    <p:sldId id="463" r:id="rId20"/>
    <p:sldId id="464" r:id="rId21"/>
    <p:sldId id="465" r:id="rId22"/>
    <p:sldId id="466" r:id="rId23"/>
    <p:sldId id="467" r:id="rId24"/>
    <p:sldId id="468" r:id="rId25"/>
    <p:sldId id="469" r:id="rId26"/>
    <p:sldId id="470" r:id="rId27"/>
    <p:sldId id="471" r:id="rId28"/>
    <p:sldId id="472" r:id="rId29"/>
    <p:sldId id="473" r:id="rId30"/>
    <p:sldId id="474" r:id="rId31"/>
  </p:sldIdLst>
  <p:sldSz cx="9144000" cy="6858000" type="screen4x3"/>
  <p:notesSz cx="6858000" cy="9144000"/>
  <p:defaultTextStyle>
    <a:defPPr>
      <a:defRPr lang="zh-CN"/>
    </a:defPPr>
    <a:lvl1pPr algn="l" rtl="0" fontAlgn="base">
      <a:spcBef>
        <a:spcPct val="0"/>
      </a:spcBef>
      <a:spcAft>
        <a:spcPct val="0"/>
      </a:spcAft>
      <a:buFont typeface="Arial" pitchFamily="34" charset="0"/>
      <a:defRPr sz="2400" b="1" kern="1200">
        <a:solidFill>
          <a:srgbClr val="CC0000"/>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sz="2400" b="1" kern="1200">
        <a:solidFill>
          <a:srgbClr val="CC0000"/>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sz="2400" b="1" kern="1200">
        <a:solidFill>
          <a:srgbClr val="CC0000"/>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sz="2400" b="1" kern="1200">
        <a:solidFill>
          <a:srgbClr val="CC0000"/>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sz="2400" b="1" kern="1200">
        <a:solidFill>
          <a:srgbClr val="CC0000"/>
        </a:solidFill>
        <a:latin typeface="Calibri" pitchFamily="34" charset="0"/>
        <a:ea typeface="宋体" pitchFamily="2" charset="-122"/>
        <a:cs typeface="+mn-cs"/>
      </a:defRPr>
    </a:lvl5pPr>
    <a:lvl6pPr marL="2286000" algn="l" defTabSz="914400" rtl="0" eaLnBrk="1" latinLnBrk="0" hangingPunct="1">
      <a:defRPr sz="2400" b="1" kern="1200">
        <a:solidFill>
          <a:srgbClr val="CC0000"/>
        </a:solidFill>
        <a:latin typeface="Calibri" pitchFamily="34" charset="0"/>
        <a:ea typeface="宋体" pitchFamily="2" charset="-122"/>
        <a:cs typeface="+mn-cs"/>
      </a:defRPr>
    </a:lvl6pPr>
    <a:lvl7pPr marL="2743200" algn="l" defTabSz="914400" rtl="0" eaLnBrk="1" latinLnBrk="0" hangingPunct="1">
      <a:defRPr sz="2400" b="1" kern="1200">
        <a:solidFill>
          <a:srgbClr val="CC0000"/>
        </a:solidFill>
        <a:latin typeface="Calibri" pitchFamily="34" charset="0"/>
        <a:ea typeface="宋体" pitchFamily="2" charset="-122"/>
        <a:cs typeface="+mn-cs"/>
      </a:defRPr>
    </a:lvl7pPr>
    <a:lvl8pPr marL="3200400" algn="l" defTabSz="914400" rtl="0" eaLnBrk="1" latinLnBrk="0" hangingPunct="1">
      <a:defRPr sz="2400" b="1" kern="1200">
        <a:solidFill>
          <a:srgbClr val="CC0000"/>
        </a:solidFill>
        <a:latin typeface="Calibri" pitchFamily="34" charset="0"/>
        <a:ea typeface="宋体" pitchFamily="2" charset="-122"/>
        <a:cs typeface="+mn-cs"/>
      </a:defRPr>
    </a:lvl8pPr>
    <a:lvl9pPr marL="3657600" algn="l" defTabSz="914400" rtl="0" eaLnBrk="1" latinLnBrk="0" hangingPunct="1">
      <a:defRPr sz="2400" b="1" kern="1200">
        <a:solidFill>
          <a:srgbClr val="CC0000"/>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2168">
          <p15:clr>
            <a:srgbClr val="A4A3A4"/>
          </p15:clr>
        </p15:guide>
        <p15:guide id="2" pos="29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CC0099"/>
    <a:srgbClr val="35FA26"/>
    <a:srgbClr val="F2CEE3"/>
    <a:srgbClr val="000000"/>
    <a:srgbClr val="008000"/>
    <a:srgbClr val="FF0066"/>
    <a:srgbClr val="FF3399"/>
    <a:srgbClr val="440C41"/>
    <a:srgbClr val="56344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017" autoAdjust="0"/>
    <p:restoredTop sz="94539" autoAdjust="0"/>
  </p:normalViewPr>
  <p:slideViewPr>
    <p:cSldViewPr>
      <p:cViewPr varScale="1">
        <p:scale>
          <a:sx n="84" d="100"/>
          <a:sy n="84" d="100"/>
        </p:scale>
        <p:origin x="-1308" y="-78"/>
      </p:cViewPr>
      <p:guideLst>
        <p:guide orient="horz" pos="2168"/>
        <p:guide pos="29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buFontTx/>
              <a:buNone/>
              <a:defRPr sz="1200" b="0">
                <a:solidFill>
                  <a:schemeClr val="tx1"/>
                </a:solidFill>
                <a:latin typeface="+mn-lt"/>
                <a:ea typeface="+mn-ea"/>
              </a:defRPr>
            </a:lvl1pPr>
          </a:lstStyle>
          <a:p>
            <a:pPr>
              <a:defRPr/>
            </a:pPr>
            <a:fld id="{A638FED3-C54B-41D4-94BC-80BE44D68AA3}" type="datetimeFigureOut">
              <a:rPr lang="zh-CN" altLang="en-US"/>
              <a:pPr>
                <a:defRPr/>
              </a:pPr>
              <a:t>2021/11/1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39AC8BDF-B565-4478-9398-5265C7BACB7C}" type="slidenum">
              <a:rPr lang="zh-CN" altLang="en-US"/>
              <a:pPr/>
              <a:t>‹#›</a:t>
            </a:fld>
            <a:endParaRPr lang="en-US" altLang="zh-CN"/>
          </a:p>
        </p:txBody>
      </p:sp>
    </p:spTree>
    <p:extLst>
      <p:ext uri="{BB962C8B-B14F-4D97-AF65-F5344CB8AC3E}">
        <p14:creationId xmlns="" xmlns:p14="http://schemas.microsoft.com/office/powerpoint/2010/main" val="24701752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idx="4294967295"/>
          </p:nvPr>
        </p:nvSpPr>
        <p:spPr bwMode="auto">
          <a:ln>
            <a:solidFill>
              <a:srgbClr val="000000"/>
            </a:solidFill>
            <a:miter lim="800000"/>
            <a:headEnd/>
            <a:tailEnd/>
          </a:ln>
        </p:spPr>
      </p:sp>
      <p:sp>
        <p:nvSpPr>
          <p:cNvPr id="5123" name="Rectangle 3"/>
          <p:cNvSpPr>
            <a:spLocks noGrp="1" noRot="1" noChangeArrowheads="1"/>
          </p:cNvSpPr>
          <p:nvPr>
            <p:ph type="body" idx="4294967295"/>
          </p:nvPr>
        </p:nvSpPr>
        <p:spPr bwMode="auto">
          <a:xfrm>
            <a:off x="914400" y="4343400"/>
            <a:ext cx="5029200" cy="41148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Tree>
    <p:extLst>
      <p:ext uri="{BB962C8B-B14F-4D97-AF65-F5344CB8AC3E}">
        <p14:creationId xmlns="" xmlns:p14="http://schemas.microsoft.com/office/powerpoint/2010/main" val="138085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16</a:t>
            </a:fld>
            <a:endParaRPr lang="en-US" altLang="zh-CN"/>
          </a:p>
        </p:txBody>
      </p:sp>
    </p:spTree>
    <p:extLst>
      <p:ext uri="{BB962C8B-B14F-4D97-AF65-F5344CB8AC3E}">
        <p14:creationId xmlns="" xmlns:p14="http://schemas.microsoft.com/office/powerpoint/2010/main" val="103062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20</a:t>
            </a:fld>
            <a:endParaRPr lang="en-US" altLang="zh-CN"/>
          </a:p>
        </p:txBody>
      </p:sp>
    </p:spTree>
    <p:extLst>
      <p:ext uri="{BB962C8B-B14F-4D97-AF65-F5344CB8AC3E}">
        <p14:creationId xmlns="" xmlns:p14="http://schemas.microsoft.com/office/powerpoint/2010/main" val="1983914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21</a:t>
            </a:fld>
            <a:endParaRPr lang="en-US" altLang="zh-CN"/>
          </a:p>
        </p:txBody>
      </p:sp>
    </p:spTree>
    <p:extLst>
      <p:ext uri="{BB962C8B-B14F-4D97-AF65-F5344CB8AC3E}">
        <p14:creationId xmlns="" xmlns:p14="http://schemas.microsoft.com/office/powerpoint/2010/main" val="1983914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22</a:t>
            </a:fld>
            <a:endParaRPr lang="en-US" altLang="zh-CN"/>
          </a:p>
        </p:txBody>
      </p:sp>
    </p:spTree>
    <p:extLst>
      <p:ext uri="{BB962C8B-B14F-4D97-AF65-F5344CB8AC3E}">
        <p14:creationId xmlns="" xmlns:p14="http://schemas.microsoft.com/office/powerpoint/2010/main" val="1983914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23</a:t>
            </a:fld>
            <a:endParaRPr lang="en-US" altLang="zh-CN"/>
          </a:p>
        </p:txBody>
      </p:sp>
    </p:spTree>
    <p:extLst>
      <p:ext uri="{BB962C8B-B14F-4D97-AF65-F5344CB8AC3E}">
        <p14:creationId xmlns="" xmlns:p14="http://schemas.microsoft.com/office/powerpoint/2010/main" val="1983914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6626" name="备注占位符 2"/>
          <p:cNvSpPr>
            <a:spLocks noGrp="1" noChangeArrowheads="1"/>
          </p:cNvSpPr>
          <p:nvPr>
            <p:ph type="body" idx="4294967295"/>
          </p:nvPr>
        </p:nvSpPr>
        <p:spPr bwMode="auto">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6627"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fld id="{F9C229D7-D75E-4A67-9745-75E6B082C642}" type="slidenum">
              <a:rPr lang="zh-CN" altLang="en-US" sz="1200" b="0">
                <a:solidFill>
                  <a:schemeClr val="tx1"/>
                </a:solidFill>
              </a:rPr>
              <a:pPr algn="r"/>
              <a:t>24</a:t>
            </a:fld>
            <a:endParaRPr lang="en-US" altLang="zh-CN" sz="1200" b="0">
              <a:solidFill>
                <a:schemeClr val="tx1"/>
              </a:solidFill>
            </a:endParaRPr>
          </a:p>
        </p:txBody>
      </p:sp>
    </p:spTree>
    <p:extLst>
      <p:ext uri="{BB962C8B-B14F-4D97-AF65-F5344CB8AC3E}">
        <p14:creationId xmlns="" xmlns:p14="http://schemas.microsoft.com/office/powerpoint/2010/main" val="1699513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8250912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978197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7581203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89380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02548531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7639850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7968794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sz="1800" b="0">
                <a:solidFill>
                  <a:schemeClr val="tx1"/>
                </a:solidFill>
              </a:defRPr>
            </a:lvl1pPr>
          </a:lstStyle>
          <a:p>
            <a:fld id="{AB507553-BE37-4130-89B8-8AECABB00B37}" type="slidenum">
              <a:rPr lang="zh-CN" altLang="en-US"/>
              <a:pPr/>
              <a:t>‹#›</a:t>
            </a:fld>
            <a:endParaRPr lang="en-US" altLang="zh-CN"/>
          </a:p>
        </p:txBody>
      </p:sp>
    </p:spTree>
    <p:extLst>
      <p:ext uri="{BB962C8B-B14F-4D97-AF65-F5344CB8AC3E}">
        <p14:creationId xmlns="" xmlns:p14="http://schemas.microsoft.com/office/powerpoint/2010/main" val="169145588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 xmlns:p14="http://schemas.microsoft.com/office/powerpoint/2010/main" val="390252247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 xmlns:p14="http://schemas.microsoft.com/office/powerpoint/2010/main" val="33106373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65" r:id="rId7"/>
    <p:sldLayoutId id="2147483658" r:id="rId8"/>
    <p:sldLayoutId id="2147483657" r:id="rId9"/>
    <p:sldLayoutId id="2147483656" r:id="rId10"/>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0.jpeg"/><Relationship Id="rId1" Type="http://schemas.openxmlformats.org/officeDocument/2006/relationships/slideLayout" Target="../slideLayouts/slideLayout8.xml"/><Relationship Id="rId5" Type="http://schemas.openxmlformats.org/officeDocument/2006/relationships/audio" Target="../media/audio1.wav"/><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7" Type="http://schemas.openxmlformats.org/officeDocument/2006/relationships/image" Target="../media/image13.jpeg"/><Relationship Id="rId2" Type="http://schemas.openxmlformats.org/officeDocument/2006/relationships/slide" Target="slide24.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audio" Target="../media/audio1.wav"/><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slide" Target="slide19.xml"/><Relationship Id="rId5" Type="http://schemas.openxmlformats.org/officeDocument/2006/relationships/slide" Target="slide29.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1.xml"/><Relationship Id="rId1" Type="http://schemas.openxmlformats.org/officeDocument/2006/relationships/slideLayout" Target="../slideLayouts/slideLayout10.xml"/><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0.xml"/><Relationship Id="rId6" Type="http://schemas.openxmlformats.org/officeDocument/2006/relationships/audio" Target="../media/audio1.wav"/><Relationship Id="rId5" Type="http://schemas.openxmlformats.org/officeDocument/2006/relationships/image" Target="../media/image3.emf"/><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Box 16"/>
          <p:cNvSpPr txBox="1">
            <a:spLocks noChangeArrowheads="1"/>
          </p:cNvSpPr>
          <p:nvPr/>
        </p:nvSpPr>
        <p:spPr bwMode="auto">
          <a:xfrm>
            <a:off x="285720" y="1268760"/>
            <a:ext cx="8429684" cy="830997"/>
          </a:xfrm>
          <a:prstGeom prst="rect">
            <a:avLst/>
          </a:prstGeom>
          <a:noFill/>
          <a:ln w="9525">
            <a:noFill/>
            <a:miter lim="800000"/>
            <a:headEnd/>
            <a:tailEnd/>
          </a:ln>
        </p:spPr>
        <p:txBody>
          <a:bodyPr wrap="square">
            <a:spAutoFit/>
          </a:bodyPr>
          <a:lstStyle/>
          <a:p>
            <a:pPr algn="ctr"/>
            <a:r>
              <a:rPr lang="zh-CN" altLang="en-US" sz="4800" dirty="0" smtClean="0">
                <a:latin typeface="Calibri" pitchFamily="34" charset="0"/>
              </a:rPr>
              <a:t>第</a:t>
            </a:r>
            <a:r>
              <a:rPr lang="en-US" altLang="zh-CN" sz="4800" dirty="0" smtClean="0">
                <a:latin typeface="Calibri" pitchFamily="34" charset="0"/>
              </a:rPr>
              <a:t>4</a:t>
            </a:r>
            <a:r>
              <a:rPr lang="zh-CN" altLang="en-US" sz="4800" dirty="0" smtClean="0">
                <a:latin typeface="Calibri" pitchFamily="34" charset="0"/>
              </a:rPr>
              <a:t>单元   分数的意义和性质</a:t>
            </a:r>
            <a:endParaRPr lang="zh-CN" altLang="en-US" sz="4800" dirty="0">
              <a:latin typeface="Calibri" pitchFamily="34" charset="0"/>
            </a:endParaRPr>
          </a:p>
        </p:txBody>
      </p:sp>
      <p:sp>
        <p:nvSpPr>
          <p:cNvPr id="18" name="Text Box 3"/>
          <p:cNvSpPr txBox="1">
            <a:spLocks noChangeArrowheads="1"/>
          </p:cNvSpPr>
          <p:nvPr/>
        </p:nvSpPr>
        <p:spPr bwMode="auto">
          <a:xfrm>
            <a:off x="1185863" y="519063"/>
            <a:ext cx="5473700" cy="461665"/>
          </a:xfrm>
          <a:prstGeom prst="rect">
            <a:avLst/>
          </a:prstGeom>
          <a:noFill/>
          <a:ln w="9525">
            <a:noFill/>
            <a:miter lim="800000"/>
            <a:headEnd/>
            <a:tailEnd/>
          </a:ln>
        </p:spPr>
        <p:txBody>
          <a:bodyPr>
            <a:spAutoFit/>
          </a:bodyPr>
          <a:lstStyle/>
          <a:p>
            <a:pPr algn="ctr">
              <a:spcBef>
                <a:spcPct val="50000"/>
              </a:spcBef>
            </a:pPr>
            <a:r>
              <a:rPr lang="zh-CN" altLang="en-US" dirty="0" smtClean="0">
                <a:solidFill>
                  <a:schemeClr val="tx1"/>
                </a:solidFill>
                <a:latin typeface="楷体_GB2312" pitchFamily="49" charset="-122"/>
                <a:ea typeface="楷体_GB2312" pitchFamily="49" charset="-122"/>
              </a:rPr>
              <a:t>五年级数学</a:t>
            </a:r>
            <a:r>
              <a:rPr lang="en-US" altLang="zh-CN" dirty="0" smtClean="0">
                <a:solidFill>
                  <a:schemeClr val="tx1"/>
                </a:solidFill>
                <a:latin typeface="宋体"/>
                <a:ea typeface="宋体"/>
              </a:rPr>
              <a:t>·</a:t>
            </a:r>
            <a:r>
              <a:rPr lang="zh-CN" altLang="en-US" dirty="0" smtClean="0">
                <a:solidFill>
                  <a:schemeClr val="tx1"/>
                </a:solidFill>
                <a:latin typeface="楷体_GB2312" pitchFamily="49" charset="-122"/>
                <a:ea typeface="楷体_GB2312" pitchFamily="49" charset="-122"/>
              </a:rPr>
              <a:t>下</a:t>
            </a:r>
            <a:endParaRPr lang="zh-CN" altLang="en-US" dirty="0">
              <a:solidFill>
                <a:schemeClr val="tx1"/>
              </a:solidFill>
              <a:latin typeface="楷体_GB2312" pitchFamily="49" charset="-122"/>
              <a:ea typeface="楷体_GB2312" pitchFamily="49" charset="-122"/>
            </a:endParaRPr>
          </a:p>
        </p:txBody>
      </p:sp>
      <p:sp>
        <p:nvSpPr>
          <p:cNvPr id="24" name="矩形 23"/>
          <p:cNvSpPr/>
          <p:nvPr/>
        </p:nvSpPr>
        <p:spPr>
          <a:xfrm>
            <a:off x="2145081" y="3534107"/>
            <a:ext cx="4818948" cy="707886"/>
          </a:xfrm>
          <a:prstGeom prst="rect">
            <a:avLst/>
          </a:prstGeom>
        </p:spPr>
        <p:style>
          <a:lnRef idx="1">
            <a:schemeClr val="accent4"/>
          </a:lnRef>
          <a:fillRef idx="3">
            <a:schemeClr val="accent4"/>
          </a:fillRef>
          <a:effectRef idx="2">
            <a:schemeClr val="accent4"/>
          </a:effectRef>
          <a:fontRef idx="minor">
            <a:schemeClr val="lt1"/>
          </a:fontRef>
        </p:style>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zh-CN" altLang="en-US" sz="4000" dirty="0" smtClean="0">
                <a:ln w="50800"/>
                <a:solidFill>
                  <a:schemeClr val="bg1">
                    <a:shade val="50000"/>
                  </a:schemeClr>
                </a:solidFill>
                <a:latin typeface="黑体" pitchFamily="49" charset="-122"/>
                <a:ea typeface="黑体" pitchFamily="49" charset="-122"/>
              </a:rPr>
              <a:t>第</a:t>
            </a:r>
            <a:r>
              <a:rPr lang="en-US" altLang="zh-CN" sz="4000" dirty="0" smtClean="0">
                <a:ln w="50800"/>
                <a:solidFill>
                  <a:schemeClr val="bg1">
                    <a:shade val="50000"/>
                  </a:schemeClr>
                </a:solidFill>
                <a:latin typeface="黑体" pitchFamily="49" charset="-122"/>
                <a:ea typeface="黑体" pitchFamily="49" charset="-122"/>
              </a:rPr>
              <a:t>2</a:t>
            </a:r>
            <a:r>
              <a:rPr lang="zh-CN" altLang="en-US" sz="4000" smtClean="0">
                <a:ln w="50800"/>
                <a:solidFill>
                  <a:schemeClr val="bg1">
                    <a:shade val="50000"/>
                  </a:schemeClr>
                </a:solidFill>
                <a:latin typeface="黑体" pitchFamily="49" charset="-122"/>
                <a:ea typeface="黑体" pitchFamily="49" charset="-122"/>
              </a:rPr>
              <a:t>课时   解决问题</a:t>
            </a:r>
            <a:endParaRPr lang="zh-CN" altLang="en-US" sz="4000" dirty="0" smtClean="0">
              <a:ln w="50800"/>
              <a:solidFill>
                <a:schemeClr val="bg1">
                  <a:shade val="50000"/>
                </a:schemeClr>
              </a:solidFill>
              <a:latin typeface="黑体" pitchFamily="49" charset="-122"/>
              <a:ea typeface="黑体" pitchFamily="49" charset="-122"/>
            </a:endParaRPr>
          </a:p>
        </p:txBody>
      </p:sp>
      <p:grpSp>
        <p:nvGrpSpPr>
          <p:cNvPr id="17" name="组合 16"/>
          <p:cNvGrpSpPr/>
          <p:nvPr/>
        </p:nvGrpSpPr>
        <p:grpSpPr>
          <a:xfrm>
            <a:off x="2484438" y="4868863"/>
            <a:ext cx="2159000" cy="1009650"/>
            <a:chOff x="684213" y="4868863"/>
            <a:chExt cx="2159000" cy="1009650"/>
          </a:xfrm>
        </p:grpSpPr>
        <p:sp>
          <p:nvSpPr>
            <p:cNvPr id="19" name="Oval 23">
              <a:hlinkClick r:id="" action="ppaction://noaction"/>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headEnd/>
              <a:tailEnd/>
            </a:ln>
          </p:spPr>
          <p:txBody>
            <a:bodyPr wrap="none" anchor="ctr"/>
            <a:lstStyle/>
            <a:p>
              <a:pPr algn="ctr"/>
              <a:endParaRPr lang="zh-CN" altLang="en-US" sz="2800"/>
            </a:p>
          </p:txBody>
        </p:sp>
        <p:sp>
          <p:nvSpPr>
            <p:cNvPr id="20" name="Rectangle 18">
              <a:hlinkClick r:id="rId3" action="ppaction://hlinksldjump"/>
            </p:cNvPr>
            <p:cNvSpPr>
              <a:spLocks noChangeArrowheads="1"/>
            </p:cNvSpPr>
            <p:nvPr/>
          </p:nvSpPr>
          <p:spPr bwMode="auto">
            <a:xfrm>
              <a:off x="827088" y="5084763"/>
              <a:ext cx="2016125"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itchFamily="2" charset="-122"/>
                </a:rPr>
                <a:t>学习新知</a:t>
              </a:r>
            </a:p>
          </p:txBody>
        </p:sp>
      </p:grpSp>
      <p:grpSp>
        <p:nvGrpSpPr>
          <p:cNvPr id="21" name="组合 20"/>
          <p:cNvGrpSpPr/>
          <p:nvPr/>
        </p:nvGrpSpPr>
        <p:grpSpPr>
          <a:xfrm>
            <a:off x="4554552" y="4868863"/>
            <a:ext cx="2160588" cy="1009650"/>
            <a:chOff x="3708400" y="4868863"/>
            <a:chExt cx="2160588" cy="1009650"/>
          </a:xfrm>
        </p:grpSpPr>
        <p:sp>
          <p:nvSpPr>
            <p:cNvPr id="22" name="Oval 30">
              <a:hlinkClick r:id="" action="ppaction://noaction"/>
            </p:cNvPr>
            <p:cNvSpPr>
              <a:spLocks noChangeArrowheads="1"/>
            </p:cNvSpPr>
            <p:nvPr/>
          </p:nvSpPr>
          <p:spPr bwMode="auto">
            <a:xfrm>
              <a:off x="3708400"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headEnd/>
              <a:tailEnd/>
            </a:ln>
          </p:spPr>
          <p:txBody>
            <a:bodyPr wrap="none" anchor="ctr"/>
            <a:lstStyle/>
            <a:p>
              <a:pPr algn="ctr"/>
              <a:endParaRPr lang="zh-CN" altLang="en-US" sz="2800"/>
            </a:p>
          </p:txBody>
        </p:sp>
        <p:sp>
          <p:nvSpPr>
            <p:cNvPr id="23" name="Rectangle 31">
              <a:hlinkClick r:id="rId4" action="ppaction://hlinksldjump"/>
            </p:cNvPr>
            <p:cNvSpPr>
              <a:spLocks noChangeArrowheads="1"/>
            </p:cNvSpPr>
            <p:nvPr/>
          </p:nvSpPr>
          <p:spPr bwMode="auto">
            <a:xfrm>
              <a:off x="3852863" y="5086351"/>
              <a:ext cx="2016125"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itchFamily="2" charset="-122"/>
                </a:rPr>
                <a:t>随堂练习</a:t>
              </a:r>
            </a:p>
          </p:txBody>
        </p:sp>
      </p:grpSp>
      <p:grpSp>
        <p:nvGrpSpPr>
          <p:cNvPr id="25" name="Group 44"/>
          <p:cNvGrpSpPr>
            <a:grpSpLocks/>
          </p:cNvGrpSpPr>
          <p:nvPr/>
        </p:nvGrpSpPr>
        <p:grpSpPr bwMode="auto">
          <a:xfrm>
            <a:off x="6626254" y="4868863"/>
            <a:ext cx="2160588" cy="1009650"/>
            <a:chOff x="4150" y="2976"/>
            <a:chExt cx="1361" cy="636"/>
          </a:xfrm>
        </p:grpSpPr>
        <p:sp>
          <p:nvSpPr>
            <p:cNvPr id="26" name="Oval 32">
              <a:hlinkClick r:id="" action="ppaction://noaction"/>
            </p:cNvPr>
            <p:cNvSpPr>
              <a:spLocks noChangeArrowheads="1"/>
            </p:cNvSpPr>
            <p:nvPr/>
          </p:nvSpPr>
          <p:spPr bwMode="auto">
            <a:xfrm>
              <a:off x="4150" y="2976"/>
              <a:ext cx="1224" cy="636"/>
            </a:xfrm>
            <a:prstGeom prst="ellipse">
              <a:avLst/>
            </a:prstGeom>
            <a:gradFill rotWithShape="1">
              <a:gsLst>
                <a:gs pos="0">
                  <a:srgbClr val="D3E11F"/>
                </a:gs>
                <a:gs pos="100000">
                  <a:srgbClr val="DEEC22"/>
                </a:gs>
              </a:gsLst>
              <a:path path="rect">
                <a:fillToRect r="100000" b="100000"/>
              </a:path>
            </a:gradFill>
            <a:ln w="9525">
              <a:solidFill>
                <a:schemeClr val="hlink"/>
              </a:solidFill>
              <a:round/>
              <a:headEnd/>
              <a:tailEnd/>
            </a:ln>
          </p:spPr>
          <p:txBody>
            <a:bodyPr wrap="none" anchor="ctr"/>
            <a:lstStyle/>
            <a:p>
              <a:pPr algn="ctr"/>
              <a:endParaRPr lang="zh-CN" altLang="en-US" sz="2800"/>
            </a:p>
          </p:txBody>
        </p:sp>
        <p:sp>
          <p:nvSpPr>
            <p:cNvPr id="27" name="Rectangle 33">
              <a:hlinkClick r:id="rId5" action="ppaction://hlinksldjump"/>
            </p:cNvPr>
            <p:cNvSpPr>
              <a:spLocks noChangeArrowheads="1"/>
            </p:cNvSpPr>
            <p:nvPr/>
          </p:nvSpPr>
          <p:spPr bwMode="auto">
            <a:xfrm>
              <a:off x="4241" y="3111"/>
              <a:ext cx="1270" cy="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itchFamily="2" charset="-122"/>
                </a:rPr>
                <a:t>作业设计</a:t>
              </a:r>
            </a:p>
          </p:txBody>
        </p:sp>
      </p:grpSp>
      <p:grpSp>
        <p:nvGrpSpPr>
          <p:cNvPr id="28" name="组合 27"/>
          <p:cNvGrpSpPr/>
          <p:nvPr/>
        </p:nvGrpSpPr>
        <p:grpSpPr>
          <a:xfrm>
            <a:off x="412736" y="4857760"/>
            <a:ext cx="2159000" cy="1009650"/>
            <a:chOff x="684213" y="4868863"/>
            <a:chExt cx="2159000" cy="1009650"/>
          </a:xfrm>
        </p:grpSpPr>
        <p:sp>
          <p:nvSpPr>
            <p:cNvPr id="29" name="Oval 23">
              <a:hlinkClick r:id="" action="ppaction://hlinkshowjump?jump=nextslide"/>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headEnd/>
              <a:tailEnd/>
            </a:ln>
          </p:spPr>
          <p:txBody>
            <a:bodyPr wrap="none" anchor="ctr"/>
            <a:lstStyle/>
            <a:p>
              <a:pPr algn="ctr"/>
              <a:endParaRPr lang="zh-CN" altLang="en-US" sz="2800"/>
            </a:p>
          </p:txBody>
        </p:sp>
        <p:sp>
          <p:nvSpPr>
            <p:cNvPr id="30" name="Rectangle 18">
              <a:hlinkClick r:id="" action="ppaction://hlinkshowjump?jump=nextslide"/>
            </p:cNvPr>
            <p:cNvSpPr>
              <a:spLocks noChangeArrowheads="1"/>
            </p:cNvSpPr>
            <p:nvPr/>
          </p:nvSpPr>
          <p:spPr bwMode="auto">
            <a:xfrm>
              <a:off x="827088" y="5084763"/>
              <a:ext cx="2016125"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dirty="0" smtClean="0">
                  <a:latin typeface="宋体" pitchFamily="2" charset="-122"/>
                </a:rPr>
                <a:t>复习准备</a:t>
              </a:r>
              <a:endParaRPr lang="zh-CN" altLang="en-US" sz="2800" dirty="0">
                <a:latin typeface="宋体" pitchFamily="2" charset="-122"/>
              </a:endParaRPr>
            </a:p>
          </p:txBody>
        </p:sp>
      </p:grpSp>
      <p:sp>
        <p:nvSpPr>
          <p:cNvPr id="31" name="TextBox 16"/>
          <p:cNvSpPr txBox="1">
            <a:spLocks noChangeArrowheads="1"/>
          </p:cNvSpPr>
          <p:nvPr/>
        </p:nvSpPr>
        <p:spPr bwMode="auto">
          <a:xfrm>
            <a:off x="689973" y="2379789"/>
            <a:ext cx="7929618" cy="769441"/>
          </a:xfrm>
          <a:prstGeom prst="rect">
            <a:avLst/>
          </a:prstGeom>
          <a:noFill/>
          <a:ln w="9525">
            <a:noFill/>
            <a:miter lim="800000"/>
            <a:headEnd/>
            <a:tailEnd/>
          </a:ln>
          <a:effectLst>
            <a:outerShdw blurRad="63500" sx="102000" sy="102000" algn="ctr" rotWithShape="0">
              <a:prstClr val="black">
                <a:alpha val="40000"/>
              </a:prstClr>
            </a:outerShdw>
          </a:effectLst>
          <a:scene3d>
            <a:camera prst="orthographicFront"/>
            <a:lightRig rig="threePt" dir="t"/>
          </a:scene3d>
          <a:sp3d>
            <a:bevelT/>
          </a:sp3d>
        </p:spPr>
        <p:txBody>
          <a:bodyPr wrap="square">
            <a:spAutoFit/>
          </a:bodyPr>
          <a:lstStyle/>
          <a:p>
            <a:pPr algn="ctr"/>
            <a:r>
              <a:rPr lang="en-US" altLang="zh-CN" sz="4400" dirty="0" smtClean="0">
                <a:solidFill>
                  <a:schemeClr val="accent6">
                    <a:lumMod val="50000"/>
                  </a:schemeClr>
                </a:solidFill>
                <a:latin typeface="黑体" pitchFamily="49" charset="-122"/>
                <a:ea typeface="黑体" pitchFamily="49" charset="-122"/>
              </a:rPr>
              <a:t>5  </a:t>
            </a:r>
            <a:r>
              <a:rPr lang="zh-CN" altLang="en-US" sz="4400" dirty="0" smtClean="0">
                <a:solidFill>
                  <a:schemeClr val="accent6">
                    <a:lumMod val="50000"/>
                  </a:schemeClr>
                </a:solidFill>
                <a:latin typeface="黑体" pitchFamily="49" charset="-122"/>
                <a:ea typeface="黑体" pitchFamily="49" charset="-122"/>
              </a:rPr>
              <a:t> 通  分</a:t>
            </a:r>
            <a:endParaRPr lang="zh-CN" altLang="en-US" sz="4400" dirty="0">
              <a:solidFill>
                <a:schemeClr val="accent6">
                  <a:lumMod val="50000"/>
                </a:schemeClr>
              </a:solidFill>
              <a:latin typeface="黑体" pitchFamily="49" charset="-122"/>
              <a:ea typeface="黑体" pitchFamily="49" charset="-122"/>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78168"/>
            <a:ext cx="9073008" cy="646331"/>
          </a:xfrm>
          <a:prstGeom prst="rect">
            <a:avLst/>
          </a:prstGeom>
        </p:spPr>
        <p:txBody>
          <a:bodyPr wrap="square">
            <a:spAutoFit/>
          </a:bodyPr>
          <a:lstStyle/>
          <a:p>
            <a:pPr indent="228600">
              <a:spcAft>
                <a:spcPts val="0"/>
              </a:spcAft>
            </a:pPr>
            <a:r>
              <a:rPr lang="zh-CN"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正方形的边长还可能是几</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你是怎样知道的</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3" name="矩形 2"/>
          <p:cNvSpPr/>
          <p:nvPr/>
        </p:nvSpPr>
        <p:spPr>
          <a:xfrm>
            <a:off x="611560" y="2215165"/>
            <a:ext cx="7008465" cy="923330"/>
          </a:xfrm>
          <a:prstGeom prst="rect">
            <a:avLst/>
          </a:prstGeom>
        </p:spPr>
        <p:txBody>
          <a:bodyPr wrap="square">
            <a:spAutoFit/>
          </a:bodyPr>
          <a:lstStyle/>
          <a:p>
            <a:pPr indent="228600">
              <a:lnSpc>
                <a:spcPct val="150000"/>
              </a:lnSpc>
              <a:spcAft>
                <a:spcPts val="0"/>
              </a:spcAft>
            </a:pP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还可能是</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 dm,30 </a:t>
            </a:r>
            <a:r>
              <a:rPr lang="en-US" altLang="zh-CN" sz="4000" dirty="0" err="1">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dm</a:t>
            </a:r>
            <a:r>
              <a:rPr lang="zh-CN" altLang="zh-CN" sz="40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p>
        </p:txBody>
      </p:sp>
      <p:sp>
        <p:nvSpPr>
          <p:cNvPr id="4" name="矩形 3"/>
          <p:cNvSpPr/>
          <p:nvPr/>
        </p:nvSpPr>
        <p:spPr>
          <a:xfrm>
            <a:off x="873881" y="3284984"/>
            <a:ext cx="7180213" cy="2772682"/>
          </a:xfrm>
          <a:prstGeom prst="rect">
            <a:avLst/>
          </a:prstGeom>
        </p:spPr>
        <p:txBody>
          <a:bodyPr wrap="square">
            <a:spAutoFit/>
          </a:bodyPr>
          <a:lstStyle/>
          <a:p>
            <a:pPr>
              <a:lnSpc>
                <a:spcPct val="150000"/>
              </a:lnSpc>
            </a:pP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先找到</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3</a:t>
            </a: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的最小公倍数</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再依次乘</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2,3,4,5,</a:t>
            </a: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就可以找到其他的公倍数。</a:t>
            </a:r>
            <a:endParaRPr lang="zh-CN" altLang="en-US" sz="4000" dirty="0">
              <a:solidFill>
                <a:srgbClr val="FF0000"/>
              </a:solidFill>
            </a:endParaRPr>
          </a:p>
        </p:txBody>
      </p:sp>
    </p:spTree>
    <p:extLst>
      <p:ext uri="{BB962C8B-B14F-4D97-AF65-F5344CB8AC3E}">
        <p14:creationId xmlns="" xmlns:p14="http://schemas.microsoft.com/office/powerpoint/2010/main" val="3014695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1691680" y="2024609"/>
            <a:ext cx="3467100" cy="2651547"/>
            <a:chOff x="0" y="0"/>
            <a:chExt cx="1493" cy="1101"/>
          </a:xfrm>
        </p:grpSpPr>
        <p:sp>
          <p:nvSpPr>
            <p:cNvPr id="15363" name="Rectangle 3"/>
            <p:cNvSpPr>
              <a:spLocks noChangeArrowheads="1"/>
            </p:cNvSpPr>
            <p:nvPr/>
          </p:nvSpPr>
          <p:spPr bwMode="auto">
            <a:xfrm>
              <a:off x="182" y="0"/>
              <a:ext cx="1128" cy="3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r>
                <a:rPr lang="en-US" sz="3200" baseline="0" dirty="0"/>
                <a:t>3 </a:t>
              </a:r>
              <a:r>
                <a:rPr lang="zh-CN" altLang="en-US" sz="3200" baseline="0" dirty="0"/>
                <a:t>的倍数</a:t>
              </a:r>
              <a:endParaRPr lang="zh-CN" altLang="en-US" sz="3200" baseline="0" dirty="0">
                <a:solidFill>
                  <a:srgbClr val="0000FF"/>
                </a:solidFill>
              </a:endParaRPr>
            </a:p>
          </p:txBody>
        </p:sp>
        <p:sp>
          <p:nvSpPr>
            <p:cNvPr id="15364" name="Oval 4"/>
            <p:cNvSpPr>
              <a:spLocks noChangeArrowheads="1"/>
            </p:cNvSpPr>
            <p:nvPr/>
          </p:nvSpPr>
          <p:spPr bwMode="auto">
            <a:xfrm>
              <a:off x="0" y="327"/>
              <a:ext cx="1493" cy="774"/>
            </a:xfrm>
            <a:prstGeom prst="ellipse">
              <a:avLst/>
            </a:prstGeom>
            <a:solidFill>
              <a:schemeClr val="bg1"/>
            </a:solidFill>
            <a:ln w="19050" cmpd="sng">
              <a:solidFill>
                <a:srgbClr val="008000"/>
              </a:solidFill>
              <a:round/>
              <a:headEnd/>
              <a:tailEnd/>
            </a:ln>
          </p:spPr>
          <p:txBody>
            <a:bodyPr wrap="none" lIns="90000" tIns="46800" rIns="90000" bIns="46800" anchor="ct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endParaRPr lang="zh-CN" altLang="en-US" sz="3200"/>
            </a:p>
          </p:txBody>
        </p:sp>
      </p:grpSp>
      <p:grpSp>
        <p:nvGrpSpPr>
          <p:cNvPr id="15365" name="Group 5"/>
          <p:cNvGrpSpPr>
            <a:grpSpLocks/>
          </p:cNvGrpSpPr>
          <p:nvPr/>
        </p:nvGrpSpPr>
        <p:grpSpPr bwMode="auto">
          <a:xfrm>
            <a:off x="5497388" y="2024609"/>
            <a:ext cx="3467100" cy="2651547"/>
            <a:chOff x="0" y="0"/>
            <a:chExt cx="1493" cy="1101"/>
          </a:xfrm>
        </p:grpSpPr>
        <p:sp>
          <p:nvSpPr>
            <p:cNvPr id="15366" name="Oval 6"/>
            <p:cNvSpPr>
              <a:spLocks noChangeArrowheads="1"/>
            </p:cNvSpPr>
            <p:nvPr/>
          </p:nvSpPr>
          <p:spPr bwMode="auto">
            <a:xfrm>
              <a:off x="0" y="327"/>
              <a:ext cx="1493" cy="774"/>
            </a:xfrm>
            <a:prstGeom prst="ellipse">
              <a:avLst/>
            </a:prstGeom>
            <a:solidFill>
              <a:schemeClr val="bg1"/>
            </a:solidFill>
            <a:ln w="19050" cmpd="sng">
              <a:solidFill>
                <a:srgbClr val="CC0066"/>
              </a:solidFill>
              <a:round/>
              <a:headEnd/>
              <a:tailEnd/>
            </a:ln>
          </p:spPr>
          <p:txBody>
            <a:bodyPr wrap="none" lIns="90000" tIns="46800" rIns="90000" bIns="46800" anchor="ct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endParaRPr lang="zh-CN" altLang="en-US" sz="3200"/>
            </a:p>
          </p:txBody>
        </p:sp>
        <p:sp>
          <p:nvSpPr>
            <p:cNvPr id="15367" name="Rectangle 7"/>
            <p:cNvSpPr>
              <a:spLocks noChangeArrowheads="1"/>
            </p:cNvSpPr>
            <p:nvPr/>
          </p:nvSpPr>
          <p:spPr bwMode="auto">
            <a:xfrm>
              <a:off x="182" y="0"/>
              <a:ext cx="1128" cy="3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r>
                <a:rPr lang="en-US" sz="3200" baseline="0"/>
                <a:t>2 </a:t>
              </a:r>
              <a:r>
                <a:rPr lang="zh-CN" altLang="en-US" sz="3200" baseline="0"/>
                <a:t>的倍数</a:t>
              </a:r>
            </a:p>
          </p:txBody>
        </p:sp>
      </p:grpSp>
      <p:sp>
        <p:nvSpPr>
          <p:cNvPr id="15368" name="Rectangle 8"/>
          <p:cNvSpPr>
            <a:spLocks noChangeArrowheads="1"/>
          </p:cNvSpPr>
          <p:nvPr/>
        </p:nvSpPr>
        <p:spPr bwMode="auto">
          <a:xfrm>
            <a:off x="5464050" y="3054896"/>
            <a:ext cx="3240088"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lnSpc>
                <a:spcPct val="120000"/>
              </a:lnSpc>
            </a:pPr>
            <a:r>
              <a:rPr lang="en-US" sz="3200" baseline="0" dirty="0">
                <a:solidFill>
                  <a:srgbClr val="0000FF"/>
                </a:solidFill>
              </a:rPr>
              <a:t>  </a:t>
            </a:r>
            <a:r>
              <a:rPr lang="en-US" sz="3200" baseline="0" dirty="0"/>
              <a:t>2</a:t>
            </a:r>
            <a:r>
              <a:rPr lang="en-US" sz="3200" baseline="0" dirty="0">
                <a:latin typeface="宋体" panose="02010600030101010101" pitchFamily="2" charset="-122"/>
                <a:ea typeface="宋体" panose="02010600030101010101" pitchFamily="2" charset="-122"/>
              </a:rPr>
              <a:t>,</a:t>
            </a:r>
            <a:r>
              <a:rPr lang="en-US" sz="3200" baseline="0" dirty="0"/>
              <a:t> 4</a:t>
            </a:r>
            <a:r>
              <a:rPr lang="en-US" sz="3200" baseline="0" dirty="0">
                <a:latin typeface="宋体" panose="02010600030101010101" pitchFamily="2" charset="-122"/>
                <a:ea typeface="宋体" panose="02010600030101010101" pitchFamily="2" charset="-122"/>
              </a:rPr>
              <a:t>,</a:t>
            </a:r>
            <a:r>
              <a:rPr lang="en-US" sz="3200" baseline="0" dirty="0"/>
              <a:t> 6</a:t>
            </a:r>
            <a:r>
              <a:rPr lang="en-US" sz="3200" baseline="0" dirty="0">
                <a:latin typeface="宋体" panose="02010600030101010101" pitchFamily="2" charset="-122"/>
                <a:ea typeface="宋体" panose="02010600030101010101" pitchFamily="2" charset="-122"/>
              </a:rPr>
              <a:t>,</a:t>
            </a:r>
            <a:r>
              <a:rPr lang="en-US" sz="3200" baseline="0" dirty="0"/>
              <a:t> 8</a:t>
            </a:r>
            <a:r>
              <a:rPr lang="en-US" sz="3200" baseline="0" dirty="0">
                <a:latin typeface="宋体" panose="02010600030101010101" pitchFamily="2" charset="-122"/>
                <a:ea typeface="宋体" panose="02010600030101010101" pitchFamily="2" charset="-122"/>
              </a:rPr>
              <a:t>,</a:t>
            </a:r>
            <a:r>
              <a:rPr lang="en-US" sz="3200" baseline="0" dirty="0"/>
              <a:t> 10</a:t>
            </a:r>
            <a:r>
              <a:rPr lang="en-US" sz="3200" baseline="0" dirty="0">
                <a:latin typeface="宋体" panose="02010600030101010101" pitchFamily="2" charset="-122"/>
                <a:ea typeface="宋体" panose="02010600030101010101" pitchFamily="2" charset="-122"/>
              </a:rPr>
              <a:t>,</a:t>
            </a:r>
            <a:r>
              <a:rPr lang="en-US" sz="3200" baseline="0" dirty="0"/>
              <a:t> 12</a:t>
            </a:r>
            <a:r>
              <a:rPr lang="en-US" sz="3200" baseline="0" dirty="0">
                <a:latin typeface="宋体" panose="02010600030101010101" pitchFamily="2" charset="-122"/>
                <a:ea typeface="宋体" panose="02010600030101010101" pitchFamily="2" charset="-122"/>
              </a:rPr>
              <a:t>,</a:t>
            </a:r>
            <a:r>
              <a:rPr lang="en-US" sz="3200" baseline="0" dirty="0"/>
              <a:t> 14</a:t>
            </a:r>
            <a:r>
              <a:rPr lang="en-US" sz="3200" baseline="0" dirty="0">
                <a:latin typeface="宋体" panose="02010600030101010101" pitchFamily="2" charset="-122"/>
                <a:ea typeface="宋体" panose="02010600030101010101" pitchFamily="2" charset="-122"/>
              </a:rPr>
              <a:t>,</a:t>
            </a:r>
            <a:r>
              <a:rPr lang="en-US" sz="3200" baseline="0" dirty="0"/>
              <a:t> 16</a:t>
            </a:r>
            <a:r>
              <a:rPr lang="en-US" sz="3200" baseline="0" dirty="0">
                <a:latin typeface="宋体" panose="02010600030101010101" pitchFamily="2" charset="-122"/>
                <a:ea typeface="宋体" panose="02010600030101010101" pitchFamily="2" charset="-122"/>
              </a:rPr>
              <a:t>,</a:t>
            </a:r>
            <a:r>
              <a:rPr lang="en-US" sz="3200" baseline="0" dirty="0"/>
              <a:t> 18</a:t>
            </a:r>
            <a:r>
              <a:rPr lang="en-US" sz="3200" baseline="0" dirty="0">
                <a:latin typeface="宋体" panose="02010600030101010101" pitchFamily="2" charset="-122"/>
                <a:ea typeface="宋体" panose="02010600030101010101" pitchFamily="2" charset="-122"/>
              </a:rPr>
              <a:t>,</a:t>
            </a:r>
            <a:r>
              <a:rPr lang="en-US" sz="3200" baseline="0" dirty="0"/>
              <a:t> ···</a:t>
            </a:r>
          </a:p>
        </p:txBody>
      </p:sp>
      <p:sp>
        <p:nvSpPr>
          <p:cNvPr id="15369" name="Rectangle 9"/>
          <p:cNvSpPr>
            <a:spLocks noChangeArrowheads="1"/>
          </p:cNvSpPr>
          <p:nvPr/>
        </p:nvSpPr>
        <p:spPr bwMode="auto">
          <a:xfrm>
            <a:off x="1975842" y="2984732"/>
            <a:ext cx="2733675" cy="12176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lnSpc>
                <a:spcPct val="120000"/>
              </a:lnSpc>
            </a:pPr>
            <a:r>
              <a:rPr lang="en-US" sz="3200" baseline="0" dirty="0">
                <a:solidFill>
                  <a:srgbClr val="0000FF"/>
                </a:solidFill>
              </a:rPr>
              <a:t>  </a:t>
            </a:r>
            <a:r>
              <a:rPr lang="en-US" sz="3200" baseline="0" dirty="0"/>
              <a:t>3</a:t>
            </a:r>
            <a:r>
              <a:rPr lang="zh-CN" altLang="en-US" sz="3200" baseline="0" dirty="0"/>
              <a:t>，</a:t>
            </a:r>
            <a:r>
              <a:rPr lang="en-US" sz="3200" baseline="0" dirty="0"/>
              <a:t>6</a:t>
            </a:r>
            <a:r>
              <a:rPr lang="zh-CN" altLang="en-US" sz="3200" baseline="0" dirty="0"/>
              <a:t>，</a:t>
            </a:r>
            <a:r>
              <a:rPr lang="en-US" sz="3200" baseline="0" dirty="0"/>
              <a:t>9</a:t>
            </a:r>
            <a:r>
              <a:rPr lang="zh-CN" altLang="en-US" sz="3200" baseline="0" dirty="0"/>
              <a:t>，</a:t>
            </a:r>
            <a:r>
              <a:rPr lang="en-US" sz="3200" baseline="0" dirty="0"/>
              <a:t>12</a:t>
            </a:r>
            <a:r>
              <a:rPr lang="zh-CN" altLang="en-US" sz="3200" baseline="0" dirty="0"/>
              <a:t>，</a:t>
            </a:r>
            <a:r>
              <a:rPr lang="en-US" sz="3200" baseline="0" dirty="0"/>
              <a:t>15</a:t>
            </a:r>
            <a:r>
              <a:rPr lang="zh-CN" altLang="en-US" sz="3200" baseline="0" dirty="0"/>
              <a:t>，</a:t>
            </a:r>
            <a:r>
              <a:rPr lang="en-US" sz="3200" baseline="0" dirty="0"/>
              <a:t>18</a:t>
            </a:r>
            <a:r>
              <a:rPr lang="zh-CN" altLang="en-US" sz="3200" baseline="0" dirty="0"/>
              <a:t>，</a:t>
            </a:r>
            <a:r>
              <a:rPr lang="en-US" sz="3200" baseline="0" dirty="0"/>
              <a:t>···</a:t>
            </a:r>
          </a:p>
        </p:txBody>
      </p:sp>
      <p:grpSp>
        <p:nvGrpSpPr>
          <p:cNvPr id="15370" name="Group 10"/>
          <p:cNvGrpSpPr>
            <a:grpSpLocks/>
          </p:cNvGrpSpPr>
          <p:nvPr/>
        </p:nvGrpSpPr>
        <p:grpSpPr bwMode="auto">
          <a:xfrm>
            <a:off x="2489200" y="692696"/>
            <a:ext cx="4746625" cy="1244600"/>
            <a:chOff x="0" y="0"/>
            <a:chExt cx="2990" cy="784"/>
          </a:xfrm>
        </p:grpSpPr>
        <p:pic>
          <p:nvPicPr>
            <p:cNvPr id="15371" name="Picture 11" descr="气泡-2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55"/>
              <a:ext cx="2845" cy="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72" name="Rectangle 12"/>
            <p:cNvSpPr>
              <a:spLocks noChangeArrowheads="1"/>
            </p:cNvSpPr>
            <p:nvPr/>
          </p:nvSpPr>
          <p:spPr bwMode="auto">
            <a:xfrm>
              <a:off x="138" y="0"/>
              <a:ext cx="2852" cy="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lnSpc>
                  <a:spcPct val="140000"/>
                </a:lnSpc>
              </a:pPr>
              <a:r>
                <a:rPr lang="zh-CN" altLang="en-US" sz="2700" baseline="0" dirty="0"/>
                <a:t>这个正方形的边长必须既是 </a:t>
              </a:r>
              <a:r>
                <a:rPr lang="en-US" sz="2700" baseline="0" dirty="0"/>
                <a:t>3 </a:t>
              </a:r>
              <a:r>
                <a:rPr lang="zh-CN" altLang="en-US" sz="2700" baseline="0" dirty="0"/>
                <a:t>的倍数，又是 </a:t>
              </a:r>
              <a:r>
                <a:rPr lang="en-US" sz="2700" baseline="0" dirty="0"/>
                <a:t>2 </a:t>
              </a:r>
              <a:r>
                <a:rPr lang="zh-CN" altLang="en-US" sz="2700" baseline="0" dirty="0"/>
                <a:t>的倍数。</a:t>
              </a:r>
            </a:p>
          </p:txBody>
        </p:sp>
      </p:grpSp>
      <p:sp>
        <p:nvSpPr>
          <p:cNvPr id="15373" name="Rectangle 13"/>
          <p:cNvSpPr>
            <a:spLocks noChangeArrowheads="1"/>
          </p:cNvSpPr>
          <p:nvPr/>
        </p:nvSpPr>
        <p:spPr bwMode="auto">
          <a:xfrm>
            <a:off x="251520" y="4703143"/>
            <a:ext cx="8784976" cy="1571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lnSpc>
                <a:spcPct val="150000"/>
              </a:lnSpc>
            </a:pPr>
            <a:r>
              <a:rPr lang="en-US" sz="3200" baseline="0" dirty="0"/>
              <a:t>        </a:t>
            </a:r>
            <a:r>
              <a:rPr lang="zh-CN" altLang="en-US" sz="3200" baseline="0" dirty="0"/>
              <a:t>可以铺出边长是 </a:t>
            </a:r>
            <a:r>
              <a:rPr lang="en-US" sz="3200" baseline="0" dirty="0"/>
              <a:t>6 </a:t>
            </a:r>
            <a:r>
              <a:rPr lang="en-US" sz="3200" baseline="0" dirty="0" err="1"/>
              <a:t>dm</a:t>
            </a:r>
            <a:r>
              <a:rPr lang="zh-CN" altLang="en-US" sz="3200" baseline="0" dirty="0"/>
              <a:t>，</a:t>
            </a:r>
            <a:r>
              <a:rPr lang="en-US" sz="3200" baseline="0" dirty="0"/>
              <a:t>12 </a:t>
            </a:r>
            <a:r>
              <a:rPr lang="en-US" sz="3200" baseline="0" dirty="0" err="1"/>
              <a:t>dm</a:t>
            </a:r>
            <a:r>
              <a:rPr lang="zh-CN" altLang="en-US" sz="3200" baseline="0" dirty="0"/>
              <a:t>，</a:t>
            </a:r>
            <a:r>
              <a:rPr lang="en-US" sz="3200" baseline="0" dirty="0"/>
              <a:t>18 </a:t>
            </a:r>
            <a:r>
              <a:rPr lang="en-US" sz="3200" baseline="0" dirty="0" err="1"/>
              <a:t>dm</a:t>
            </a:r>
            <a:r>
              <a:rPr lang="zh-CN" altLang="en-US" sz="3200" baseline="0" dirty="0"/>
              <a:t>，</a:t>
            </a:r>
            <a:r>
              <a:rPr lang="en-US" sz="3200" baseline="0" dirty="0"/>
              <a:t>··· </a:t>
            </a:r>
          </a:p>
          <a:p>
            <a:pPr eaLnBrk="1" hangingPunct="1">
              <a:lnSpc>
                <a:spcPct val="150000"/>
              </a:lnSpc>
            </a:pPr>
            <a:r>
              <a:rPr lang="zh-CN" altLang="en-US" sz="3200" baseline="0" dirty="0"/>
              <a:t>的正方形，最小的正方形边长是 </a:t>
            </a:r>
            <a:r>
              <a:rPr lang="en-US" sz="3200" baseline="0" dirty="0"/>
              <a:t>6 </a:t>
            </a:r>
            <a:r>
              <a:rPr lang="en-US" sz="3200" baseline="0" dirty="0" err="1"/>
              <a:t>dm</a:t>
            </a:r>
            <a:r>
              <a:rPr lang="zh-CN" altLang="en-US" sz="3200" baseline="0" dirty="0"/>
              <a:t>。</a:t>
            </a:r>
          </a:p>
        </p:txBody>
      </p:sp>
      <p:pic>
        <p:nvPicPr>
          <p:cNvPr id="15374" name="Picture 14"/>
          <p:cNvPicPr>
            <a:picLocks noChangeAspect="1" noChangeArrowheads="1"/>
          </p:cNvPicPr>
          <p:nvPr/>
        </p:nvPicPr>
        <p:blipFill>
          <a:blip r:embed="rId3">
            <a:clrChange>
              <a:clrFrom>
                <a:srgbClr val="FFFF01"/>
              </a:clrFrom>
              <a:clrTo>
                <a:srgbClr val="FFFF01">
                  <a:alpha val="0"/>
                </a:srgbClr>
              </a:clrTo>
            </a:clrChange>
            <a:extLst>
              <a:ext uri="{28A0092B-C50C-407E-A947-70E740481C1C}">
                <a14:useLocalDpi xmlns="" xmlns:a14="http://schemas.microsoft.com/office/drawing/2010/main" val="0"/>
              </a:ext>
            </a:extLst>
          </a:blip>
          <a:stretch>
            <a:fillRect/>
          </a:stretch>
        </p:blipFill>
        <p:spPr bwMode="auto">
          <a:xfrm>
            <a:off x="-48518" y="768578"/>
            <a:ext cx="2088455" cy="2281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Rectangle 9"/>
          <p:cNvSpPr>
            <a:spLocks noChangeArrowheads="1"/>
          </p:cNvSpPr>
          <p:nvPr/>
        </p:nvSpPr>
        <p:spPr bwMode="auto">
          <a:xfrm>
            <a:off x="1975841" y="2980837"/>
            <a:ext cx="2733675" cy="12741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lnSpc>
                <a:spcPct val="120000"/>
              </a:lnSpc>
            </a:pPr>
            <a:r>
              <a:rPr lang="en-US" sz="3200" baseline="0" dirty="0">
                <a:solidFill>
                  <a:srgbClr val="0000FF"/>
                </a:solidFill>
              </a:rPr>
              <a:t> </a:t>
            </a:r>
            <a:r>
              <a:rPr lang="en-US" sz="3200" baseline="0" dirty="0"/>
              <a:t> 3</a:t>
            </a:r>
            <a:r>
              <a:rPr lang="zh-CN" altLang="en-US" sz="3200" baseline="0" dirty="0"/>
              <a:t>，</a:t>
            </a:r>
            <a:r>
              <a:rPr lang="en-US" sz="3200" baseline="0" dirty="0">
                <a:solidFill>
                  <a:srgbClr val="CC0099"/>
                </a:solidFill>
              </a:rPr>
              <a:t>6</a:t>
            </a:r>
            <a:r>
              <a:rPr lang="zh-CN" altLang="en-US" sz="3200" baseline="0" dirty="0"/>
              <a:t>，</a:t>
            </a:r>
            <a:r>
              <a:rPr lang="en-US" sz="3200" baseline="0" dirty="0"/>
              <a:t>9</a:t>
            </a:r>
            <a:r>
              <a:rPr lang="zh-CN" altLang="en-US" sz="3200" baseline="0" dirty="0"/>
              <a:t>，</a:t>
            </a:r>
            <a:r>
              <a:rPr lang="en-US" sz="3200" baseline="0" dirty="0">
                <a:solidFill>
                  <a:srgbClr val="CC0099"/>
                </a:solidFill>
              </a:rPr>
              <a:t>12</a:t>
            </a:r>
            <a:r>
              <a:rPr lang="zh-CN" altLang="en-US" sz="3200" baseline="0" dirty="0"/>
              <a:t>，</a:t>
            </a:r>
            <a:r>
              <a:rPr lang="en-US" sz="3200" baseline="0" dirty="0"/>
              <a:t>15</a:t>
            </a:r>
            <a:r>
              <a:rPr lang="zh-CN" altLang="en-US" sz="3200" baseline="0" dirty="0"/>
              <a:t>，</a:t>
            </a:r>
            <a:r>
              <a:rPr lang="en-US" sz="3200" baseline="0" dirty="0">
                <a:solidFill>
                  <a:srgbClr val="CC0099"/>
                </a:solidFill>
              </a:rPr>
              <a:t>18</a:t>
            </a:r>
            <a:r>
              <a:rPr lang="zh-CN" altLang="en-US" sz="3200" baseline="0" dirty="0"/>
              <a:t>，</a:t>
            </a:r>
            <a:r>
              <a:rPr lang="en-US" sz="3200" baseline="0" dirty="0"/>
              <a:t>···</a:t>
            </a:r>
          </a:p>
        </p:txBody>
      </p:sp>
      <p:sp>
        <p:nvSpPr>
          <p:cNvPr id="20" name="Rectangle 8"/>
          <p:cNvSpPr>
            <a:spLocks noChangeArrowheads="1"/>
          </p:cNvSpPr>
          <p:nvPr/>
        </p:nvSpPr>
        <p:spPr bwMode="auto">
          <a:xfrm>
            <a:off x="5464050" y="3065314"/>
            <a:ext cx="3240088"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algn="ctr" eaLnBrk="1" hangingPunct="1">
              <a:lnSpc>
                <a:spcPct val="120000"/>
              </a:lnSpc>
            </a:pPr>
            <a:r>
              <a:rPr lang="en-US" sz="3200" baseline="0" dirty="0">
                <a:solidFill>
                  <a:srgbClr val="0000FF"/>
                </a:solidFill>
              </a:rPr>
              <a:t>  </a:t>
            </a:r>
            <a:r>
              <a:rPr lang="en-US" sz="3200" baseline="0" dirty="0"/>
              <a:t>2</a:t>
            </a:r>
            <a:r>
              <a:rPr lang="en-US" sz="3200" baseline="0" dirty="0">
                <a:latin typeface="宋体" panose="02010600030101010101" pitchFamily="2" charset="-122"/>
                <a:ea typeface="宋体" panose="02010600030101010101" pitchFamily="2" charset="-122"/>
              </a:rPr>
              <a:t>,</a:t>
            </a:r>
            <a:r>
              <a:rPr lang="en-US" sz="3200" baseline="0" dirty="0"/>
              <a:t> 4</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6</a:t>
            </a:r>
            <a:r>
              <a:rPr lang="en-US" sz="3200" baseline="0" dirty="0">
                <a:latin typeface="宋体" panose="02010600030101010101" pitchFamily="2" charset="-122"/>
                <a:ea typeface="宋体" panose="02010600030101010101" pitchFamily="2" charset="-122"/>
              </a:rPr>
              <a:t>,</a:t>
            </a:r>
            <a:r>
              <a:rPr lang="en-US" sz="3200" baseline="0" dirty="0"/>
              <a:t> 8</a:t>
            </a:r>
            <a:r>
              <a:rPr lang="en-US" sz="3200" baseline="0" dirty="0">
                <a:latin typeface="宋体" panose="02010600030101010101" pitchFamily="2" charset="-122"/>
                <a:ea typeface="宋体" panose="02010600030101010101" pitchFamily="2" charset="-122"/>
              </a:rPr>
              <a:t>,</a:t>
            </a:r>
            <a:r>
              <a:rPr lang="en-US" sz="3200" baseline="0" dirty="0"/>
              <a:t> 10</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12</a:t>
            </a:r>
            <a:r>
              <a:rPr lang="en-US" sz="3200" baseline="0" dirty="0">
                <a:latin typeface="宋体" panose="02010600030101010101" pitchFamily="2" charset="-122"/>
                <a:ea typeface="宋体" panose="02010600030101010101" pitchFamily="2" charset="-122"/>
              </a:rPr>
              <a:t>,</a:t>
            </a:r>
            <a:r>
              <a:rPr lang="en-US" sz="3200" baseline="0" dirty="0"/>
              <a:t> 14</a:t>
            </a:r>
            <a:r>
              <a:rPr lang="en-US" sz="3200" baseline="0" dirty="0">
                <a:latin typeface="宋体" panose="02010600030101010101" pitchFamily="2" charset="-122"/>
                <a:ea typeface="宋体" panose="02010600030101010101" pitchFamily="2" charset="-122"/>
              </a:rPr>
              <a:t>,</a:t>
            </a:r>
            <a:r>
              <a:rPr lang="en-US" sz="3200" baseline="0" dirty="0"/>
              <a:t> 16</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18</a:t>
            </a:r>
            <a:r>
              <a:rPr lang="en-US" sz="3200" baseline="0" dirty="0">
                <a:latin typeface="宋体" panose="02010600030101010101" pitchFamily="2" charset="-122"/>
                <a:ea typeface="宋体" panose="02010600030101010101" pitchFamily="2" charset="-122"/>
              </a:rPr>
              <a:t>,</a:t>
            </a:r>
            <a:r>
              <a:rPr lang="en-US" sz="3200" baseline="0" dirty="0"/>
              <a:t> ···</a:t>
            </a:r>
          </a:p>
        </p:txBody>
      </p:sp>
    </p:spTree>
    <p:extLst>
      <p:ext uri="{BB962C8B-B14F-4D97-AF65-F5344CB8AC3E}">
        <p14:creationId xmlns="" xmlns:p14="http://schemas.microsoft.com/office/powerpoint/2010/main" val="313064460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5370"/>
                                        </p:tgtEl>
                                        <p:attrNameLst>
                                          <p:attrName>style.visibility</p:attrName>
                                        </p:attrNameLst>
                                      </p:cBhvr>
                                      <p:to>
                                        <p:strVal val="visible"/>
                                      </p:to>
                                    </p:set>
                                    <p:animEffect transition="in" filter="wipe(down)">
                                      <p:cBhvr>
                                        <p:cTn id="7" dur="500"/>
                                        <p:tgtEl>
                                          <p:spTgt spid="153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374"/>
                                        </p:tgtEl>
                                        <p:attrNameLst>
                                          <p:attrName>style.visibility</p:attrName>
                                        </p:attrNameLst>
                                      </p:cBhvr>
                                      <p:to>
                                        <p:strVal val="visible"/>
                                      </p:to>
                                    </p:set>
                                    <p:animEffect transition="in" filter="wipe(down)">
                                      <p:cBhvr>
                                        <p:cTn id="11" dur="500"/>
                                        <p:tgtEl>
                                          <p:spTgt spid="1537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5362"/>
                                        </p:tgtEl>
                                        <p:attrNameLst>
                                          <p:attrName>style.visibility</p:attrName>
                                        </p:attrNameLst>
                                      </p:cBhvr>
                                      <p:to>
                                        <p:strVal val="visible"/>
                                      </p:to>
                                    </p:set>
                                    <p:animEffect transition="in" filter="wipe(down)">
                                      <p:cBhvr>
                                        <p:cTn id="16" dur="500"/>
                                        <p:tgtEl>
                                          <p:spTgt spid="1536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5369"/>
                                        </p:tgtEl>
                                        <p:attrNameLst>
                                          <p:attrName>style.visibility</p:attrName>
                                        </p:attrNameLst>
                                      </p:cBhvr>
                                      <p:to>
                                        <p:strVal val="visible"/>
                                      </p:to>
                                    </p:set>
                                    <p:animEffect transition="in" filter="dissolve">
                                      <p:cBhvr>
                                        <p:cTn id="21" dur="500"/>
                                        <p:tgtEl>
                                          <p:spTgt spid="1536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5365"/>
                                        </p:tgtEl>
                                        <p:attrNameLst>
                                          <p:attrName>style.visibility</p:attrName>
                                        </p:attrNameLst>
                                      </p:cBhvr>
                                      <p:to>
                                        <p:strVal val="visible"/>
                                      </p:to>
                                    </p:set>
                                    <p:animEffect transition="in" filter="wipe(down)">
                                      <p:cBhvr>
                                        <p:cTn id="26" dur="500"/>
                                        <p:tgtEl>
                                          <p:spTgt spid="15365"/>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dissolve">
                                      <p:cBhvr>
                                        <p:cTn id="31" dur="500"/>
                                        <p:tgtEl>
                                          <p:spTgt spid="1536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dissolve">
                                      <p:cBhvr>
                                        <p:cTn id="36" dur="500"/>
                                        <p:tgtEl>
                                          <p:spTgt spid="1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dissolv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5373"/>
                                        </p:tgtEl>
                                        <p:attrNameLst>
                                          <p:attrName>style.visibility</p:attrName>
                                        </p:attrNameLst>
                                      </p:cBhvr>
                                      <p:to>
                                        <p:strVal val="visible"/>
                                      </p:to>
                                    </p:set>
                                    <p:animEffect transition="in" filter="wipe(left)">
                                      <p:cBhvr>
                                        <p:cTn id="44" dur="5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utoUpdateAnimBg="0"/>
      <p:bldP spid="15369" grpId="0" autoUpdateAnimBg="0"/>
      <p:bldP spid="15373" grpId="0" autoUpdateAnimBg="0"/>
      <p:bldP spid="19" grpId="0" autoUpdateAnimBg="0"/>
      <p:bldP spid="2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4" name="Picture 20"/>
          <p:cNvPicPr>
            <a:picLocks noChangeAspect="1" noChangeArrowheads="1"/>
          </p:cNvPicPr>
          <p:nvPr/>
        </p:nvPicPr>
        <p:blipFill>
          <a:blip r:embed="rId2">
            <a:clrChange>
              <a:clrFrom>
                <a:srgbClr val="FFFF00"/>
              </a:clrFrom>
              <a:clrTo>
                <a:srgbClr val="FFFF00">
                  <a:alpha val="0"/>
                </a:srgbClr>
              </a:clrTo>
            </a:clrChange>
            <a:extLst>
              <a:ext uri="{28A0092B-C50C-407E-A947-70E740481C1C}">
                <a14:useLocalDpi xmlns="" xmlns:a14="http://schemas.microsoft.com/office/drawing/2010/main" val="0"/>
              </a:ext>
            </a:extLst>
          </a:blip>
          <a:stretch>
            <a:fillRect/>
          </a:stretch>
        </p:blipFill>
        <p:spPr bwMode="auto">
          <a:xfrm>
            <a:off x="6876332" y="3152024"/>
            <a:ext cx="1661268" cy="2028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6386" name="Group 2"/>
          <p:cNvGrpSpPr>
            <a:grpSpLocks/>
          </p:cNvGrpSpPr>
          <p:nvPr/>
        </p:nvGrpSpPr>
        <p:grpSpPr bwMode="auto">
          <a:xfrm>
            <a:off x="702084" y="5153701"/>
            <a:ext cx="6882581" cy="1112837"/>
            <a:chOff x="0" y="0"/>
            <a:chExt cx="10157" cy="2288"/>
          </a:xfrm>
        </p:grpSpPr>
        <p:sp>
          <p:nvSpPr>
            <p:cNvPr id="16387" name="AutoShape 5"/>
            <p:cNvSpPr>
              <a:spLocks noChangeArrowheads="1"/>
            </p:cNvSpPr>
            <p:nvPr/>
          </p:nvSpPr>
          <p:spPr bwMode="auto">
            <a:xfrm>
              <a:off x="0" y="51"/>
              <a:ext cx="9995" cy="2237"/>
            </a:xfrm>
            <a:prstGeom prst="roundRect">
              <a:avLst>
                <a:gd name="adj" fmla="val 11111"/>
              </a:avLst>
            </a:prstGeom>
            <a:solidFill>
              <a:srgbClr val="FEE6F9"/>
            </a:solidFill>
            <a:ln w="19050" cmpd="sng">
              <a:solidFill>
                <a:srgbClr val="CC3399"/>
              </a:solidFill>
              <a:round/>
              <a:headEnd/>
              <a:tailEnd/>
            </a:ln>
          </p:spPr>
          <p:txBody>
            <a:bodyPr wrap="none" lIns="90000" tIns="46800" rIns="90000" bIns="46800" anchor="ct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endParaRPr lang="zh-CN" altLang="en-US"/>
            </a:p>
          </p:txBody>
        </p:sp>
        <p:sp>
          <p:nvSpPr>
            <p:cNvPr id="16388" name="Rectangle 6"/>
            <p:cNvSpPr>
              <a:spLocks noChangeArrowheads="1"/>
            </p:cNvSpPr>
            <p:nvPr/>
          </p:nvSpPr>
          <p:spPr bwMode="auto">
            <a:xfrm>
              <a:off x="1" y="0"/>
              <a:ext cx="10156" cy="1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r>
                <a:rPr lang="zh-CN" altLang="en-US" sz="3200" baseline="0" dirty="0"/>
                <a:t>答：正方形的边长可以是</a:t>
              </a:r>
              <a:r>
                <a:rPr lang="en-US" sz="3200" baseline="0" dirty="0"/>
                <a:t>6</a:t>
              </a:r>
              <a:r>
                <a:rPr lang="zh-CN" altLang="en-US" sz="3200" baseline="0" dirty="0"/>
                <a:t>分米，</a:t>
              </a:r>
              <a:r>
                <a:rPr lang="en-US" sz="3200" baseline="0" dirty="0"/>
                <a:t>12</a:t>
              </a:r>
              <a:r>
                <a:rPr lang="zh-CN" altLang="en-US" sz="3200" baseline="0" dirty="0"/>
                <a:t>分米，</a:t>
              </a:r>
              <a:r>
                <a:rPr lang="en-US" sz="3200" baseline="0" dirty="0"/>
                <a:t>18</a:t>
              </a:r>
              <a:r>
                <a:rPr lang="zh-CN" altLang="en-US" sz="3200" baseline="0" dirty="0"/>
                <a:t>分米，</a:t>
              </a:r>
              <a:r>
                <a:rPr lang="en-US" sz="3200" baseline="0" dirty="0"/>
                <a:t>··· </a:t>
              </a:r>
              <a:r>
                <a:rPr lang="zh-CN" altLang="en-US" sz="3200" baseline="0" dirty="0"/>
                <a:t>。最小是6分米。</a:t>
              </a:r>
            </a:p>
          </p:txBody>
        </p:sp>
      </p:grpSp>
      <p:sp>
        <p:nvSpPr>
          <p:cNvPr id="16391" name="AutoShape 7"/>
          <p:cNvSpPr>
            <a:spLocks noChangeArrowheads="1"/>
          </p:cNvSpPr>
          <p:nvPr/>
        </p:nvSpPr>
        <p:spPr bwMode="auto">
          <a:xfrm>
            <a:off x="2576513" y="2868811"/>
            <a:ext cx="2159000" cy="2160588"/>
          </a:xfrm>
          <a:prstGeom prst="flowChartProcess">
            <a:avLst/>
          </a:prstGeom>
          <a:solidFill>
            <a:srgbClr val="FFFF99"/>
          </a:solidFill>
          <a:ln w="762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2" name="Rectangle 8"/>
          <p:cNvSpPr>
            <a:spLocks noChangeArrowheads="1"/>
          </p:cNvSpPr>
          <p:nvPr/>
        </p:nvSpPr>
        <p:spPr bwMode="auto">
          <a:xfrm>
            <a:off x="2576513" y="2890688"/>
            <a:ext cx="1079500" cy="720725"/>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3" name="Rectangle 9"/>
          <p:cNvSpPr>
            <a:spLocks noChangeArrowheads="1"/>
          </p:cNvSpPr>
          <p:nvPr/>
        </p:nvSpPr>
        <p:spPr bwMode="auto">
          <a:xfrm>
            <a:off x="3635375" y="2892276"/>
            <a:ext cx="1079500" cy="719138"/>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4" name="Rectangle 10"/>
          <p:cNvSpPr>
            <a:spLocks noChangeArrowheads="1"/>
          </p:cNvSpPr>
          <p:nvPr/>
        </p:nvSpPr>
        <p:spPr bwMode="auto">
          <a:xfrm>
            <a:off x="2559050" y="3592363"/>
            <a:ext cx="1079500" cy="719138"/>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5" name="Rectangle 11"/>
          <p:cNvSpPr>
            <a:spLocks noChangeArrowheads="1"/>
          </p:cNvSpPr>
          <p:nvPr/>
        </p:nvSpPr>
        <p:spPr bwMode="auto">
          <a:xfrm>
            <a:off x="3636516" y="3593951"/>
            <a:ext cx="1079500" cy="719138"/>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6" name="Rectangle 12"/>
          <p:cNvSpPr>
            <a:spLocks noChangeArrowheads="1"/>
          </p:cNvSpPr>
          <p:nvPr/>
        </p:nvSpPr>
        <p:spPr bwMode="auto">
          <a:xfrm>
            <a:off x="2556396" y="4294038"/>
            <a:ext cx="1079500" cy="719138"/>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7" name="Rectangle 13"/>
          <p:cNvSpPr>
            <a:spLocks noChangeArrowheads="1"/>
          </p:cNvSpPr>
          <p:nvPr/>
        </p:nvSpPr>
        <p:spPr bwMode="auto">
          <a:xfrm>
            <a:off x="3636516" y="4294039"/>
            <a:ext cx="1079500" cy="719137"/>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398" name="Text Box 14"/>
          <p:cNvSpPr txBox="1">
            <a:spLocks noChangeArrowheads="1"/>
          </p:cNvSpPr>
          <p:nvPr/>
        </p:nvSpPr>
        <p:spPr bwMode="auto">
          <a:xfrm>
            <a:off x="558800" y="2636961"/>
            <a:ext cx="809837" cy="5027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0" baseline="30000" dirty="0">
                <a:solidFill>
                  <a:schemeClr val="tx1"/>
                </a:solidFill>
              </a:rPr>
              <a:t>3dm</a:t>
            </a:r>
          </a:p>
        </p:txBody>
      </p:sp>
      <p:sp>
        <p:nvSpPr>
          <p:cNvPr id="16399" name="Text Box 15"/>
          <p:cNvSpPr txBox="1">
            <a:spLocks noChangeArrowheads="1"/>
          </p:cNvSpPr>
          <p:nvPr/>
        </p:nvSpPr>
        <p:spPr bwMode="auto">
          <a:xfrm>
            <a:off x="1497013" y="3141786"/>
            <a:ext cx="809837" cy="5027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0" baseline="30000">
                <a:solidFill>
                  <a:schemeClr val="tx1"/>
                </a:solidFill>
              </a:rPr>
              <a:t>2dm</a:t>
            </a:r>
          </a:p>
        </p:txBody>
      </p:sp>
      <p:sp>
        <p:nvSpPr>
          <p:cNvPr id="16400" name="Text Box 16"/>
          <p:cNvSpPr txBox="1">
            <a:spLocks noChangeArrowheads="1"/>
          </p:cNvSpPr>
          <p:nvPr/>
        </p:nvSpPr>
        <p:spPr bwMode="auto">
          <a:xfrm>
            <a:off x="4843772" y="3681228"/>
            <a:ext cx="809837" cy="5027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0" baseline="30000">
                <a:solidFill>
                  <a:schemeClr val="tx1"/>
                </a:solidFill>
              </a:rPr>
              <a:t>6dm</a:t>
            </a:r>
          </a:p>
        </p:txBody>
      </p:sp>
      <p:sp>
        <p:nvSpPr>
          <p:cNvPr id="16401" name="Rectangle 17"/>
          <p:cNvSpPr>
            <a:spLocks noChangeArrowheads="1"/>
          </p:cNvSpPr>
          <p:nvPr/>
        </p:nvSpPr>
        <p:spPr bwMode="auto">
          <a:xfrm>
            <a:off x="394267" y="2942596"/>
            <a:ext cx="1079500" cy="719138"/>
          </a:xfrm>
          <a:prstGeom prst="rect">
            <a:avLst/>
          </a:prstGeom>
          <a:solidFill>
            <a:srgbClr val="FF0000"/>
          </a:solidFill>
          <a:ln w="38100" cap="flat" cmpd="sng">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a:p>
        </p:txBody>
      </p:sp>
      <p:sp>
        <p:nvSpPr>
          <p:cNvPr id="16402" name="AutoShape 18"/>
          <p:cNvSpPr>
            <a:spLocks noChangeArrowheads="1"/>
          </p:cNvSpPr>
          <p:nvPr/>
        </p:nvSpPr>
        <p:spPr bwMode="auto">
          <a:xfrm>
            <a:off x="181744" y="1458380"/>
            <a:ext cx="4968106" cy="1008062"/>
          </a:xfrm>
          <a:prstGeom prst="wedgeRoundRectCallout">
            <a:avLst>
              <a:gd name="adj1" fmla="val -42611"/>
              <a:gd name="adj2" fmla="val 47972"/>
              <a:gd name="adj3" fmla="val 16667"/>
            </a:avLst>
          </a:prstGeom>
          <a:solidFill>
            <a:srgbClr val="FFFF99"/>
          </a:solidFill>
          <a:ln w="22225" cap="flat" cmpd="sng">
            <a:solidFill>
              <a:srgbClr val="3399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zh-CN" altLang="en-US" sz="3200" dirty="0">
                <a:solidFill>
                  <a:schemeClr val="tx1"/>
                </a:solidFill>
              </a:rPr>
              <a:t>在边长6 dm的正方形上</a:t>
            </a:r>
          </a:p>
          <a:p>
            <a:pPr algn="ctr"/>
            <a:r>
              <a:rPr lang="zh-CN" altLang="en-US" sz="3200" dirty="0">
                <a:solidFill>
                  <a:schemeClr val="tx1"/>
                </a:solidFill>
              </a:rPr>
              <a:t>画一画，看我找得对不对。</a:t>
            </a:r>
          </a:p>
        </p:txBody>
      </p:sp>
      <p:sp>
        <p:nvSpPr>
          <p:cNvPr id="16403" name="AutoShape 19"/>
          <p:cNvSpPr>
            <a:spLocks noChangeArrowheads="1"/>
          </p:cNvSpPr>
          <p:nvPr/>
        </p:nvSpPr>
        <p:spPr bwMode="auto">
          <a:xfrm>
            <a:off x="5149850" y="1685205"/>
            <a:ext cx="3959225" cy="1584325"/>
          </a:xfrm>
          <a:prstGeom prst="wedgeRoundRectCallout">
            <a:avLst>
              <a:gd name="adj1" fmla="val -77"/>
              <a:gd name="adj2" fmla="val 88017"/>
              <a:gd name="adj3" fmla="val 16667"/>
            </a:avLst>
          </a:prstGeom>
          <a:solidFill>
            <a:srgbClr val="FFFF99"/>
          </a:solidFill>
          <a:ln w="22225" cap="flat" cmpd="sng">
            <a:solidFill>
              <a:srgbClr val="3399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r>
              <a:rPr lang="zh-CN" altLang="en-US" sz="3200" dirty="0">
                <a:solidFill>
                  <a:schemeClr val="tx1"/>
                </a:solidFill>
              </a:rPr>
              <a:t>解决这个问题的关键</a:t>
            </a:r>
          </a:p>
          <a:p>
            <a:r>
              <a:rPr lang="zh-CN" altLang="en-US" sz="3200" dirty="0">
                <a:solidFill>
                  <a:schemeClr val="tx1"/>
                </a:solidFill>
              </a:rPr>
              <a:t>是把铺砖问题转化</a:t>
            </a:r>
          </a:p>
          <a:p>
            <a:r>
              <a:rPr lang="zh-CN" altLang="en-US" sz="3200" dirty="0">
                <a:solidFill>
                  <a:schemeClr val="tx1"/>
                </a:solidFill>
              </a:rPr>
              <a:t>成求公倍数的问题。</a:t>
            </a:r>
          </a:p>
        </p:txBody>
      </p:sp>
      <p:sp>
        <p:nvSpPr>
          <p:cNvPr id="21" name="横卷形 20"/>
          <p:cNvSpPr/>
          <p:nvPr/>
        </p:nvSpPr>
        <p:spPr>
          <a:xfrm>
            <a:off x="3129775" y="548680"/>
            <a:ext cx="2553766" cy="864096"/>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华文楷体" panose="02010600040101010101" pitchFamily="2" charset="-122"/>
                <a:ea typeface="华文楷体" panose="02010600040101010101" pitchFamily="2" charset="-122"/>
              </a:rPr>
              <a:t>回顾与反思</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22" name="Text Box 16"/>
          <p:cNvSpPr txBox="1">
            <a:spLocks noChangeArrowheads="1"/>
          </p:cNvSpPr>
          <p:nvPr/>
        </p:nvSpPr>
        <p:spPr bwMode="auto">
          <a:xfrm>
            <a:off x="3231424" y="2541532"/>
            <a:ext cx="809837" cy="5027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0" baseline="30000" dirty="0">
                <a:solidFill>
                  <a:schemeClr val="tx1"/>
                </a:solidFill>
              </a:rPr>
              <a:t>6dm</a:t>
            </a:r>
          </a:p>
        </p:txBody>
      </p:sp>
    </p:spTree>
    <p:extLst>
      <p:ext uri="{BB962C8B-B14F-4D97-AF65-F5344CB8AC3E}">
        <p14:creationId xmlns="" xmlns:p14="http://schemas.microsoft.com/office/powerpoint/2010/main" val="101723945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402"/>
                                        </p:tgtEl>
                                        <p:attrNameLst>
                                          <p:attrName>style.visibility</p:attrName>
                                        </p:attrNameLst>
                                      </p:cBhvr>
                                      <p:to>
                                        <p:strVal val="visible"/>
                                      </p:to>
                                    </p:set>
                                    <p:animEffect transition="in" filter="wipe(up)">
                                      <p:cBhvr>
                                        <p:cTn id="7" dur="500"/>
                                        <p:tgtEl>
                                          <p:spTgt spid="1640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wheel(1)">
                                      <p:cBhvr>
                                        <p:cTn id="12" dur="2000"/>
                                        <p:tgtEl>
                                          <p:spTgt spid="16391"/>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16400"/>
                                        </p:tgtEl>
                                        <p:attrNameLst>
                                          <p:attrName>style.visibility</p:attrName>
                                        </p:attrNameLst>
                                      </p:cBhvr>
                                      <p:to>
                                        <p:strVal val="visible"/>
                                      </p:to>
                                    </p:set>
                                    <p:animEffect transition="in" filter="wipe(down)">
                                      <p:cBhvr>
                                        <p:cTn id="16" dur="500"/>
                                        <p:tgtEl>
                                          <p:spTgt spid="1640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6401"/>
                                        </p:tgtEl>
                                        <p:attrNameLst>
                                          <p:attrName>style.visibility</p:attrName>
                                        </p:attrNameLst>
                                      </p:cBhvr>
                                      <p:to>
                                        <p:strVal val="visible"/>
                                      </p:to>
                                    </p:set>
                                    <p:animEffect transition="in" filter="wheel(1)">
                                      <p:cBhvr>
                                        <p:cTn id="24" dur="2000"/>
                                        <p:tgtEl>
                                          <p:spTgt spid="16401"/>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16398"/>
                                        </p:tgtEl>
                                        <p:attrNameLst>
                                          <p:attrName>style.visibility</p:attrName>
                                        </p:attrNameLst>
                                      </p:cBhvr>
                                      <p:to>
                                        <p:strVal val="visible"/>
                                      </p:to>
                                    </p:set>
                                    <p:animEffect transition="in" filter="wipe(down)">
                                      <p:cBhvr>
                                        <p:cTn id="28" dur="500"/>
                                        <p:tgtEl>
                                          <p:spTgt spid="16398"/>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16399"/>
                                        </p:tgtEl>
                                        <p:attrNameLst>
                                          <p:attrName>style.visibility</p:attrName>
                                        </p:attrNameLst>
                                      </p:cBhvr>
                                      <p:to>
                                        <p:strVal val="visible"/>
                                      </p:to>
                                    </p:set>
                                    <p:animEffect transition="in" filter="wipe(down)">
                                      <p:cBhvr>
                                        <p:cTn id="32" dur="500"/>
                                        <p:tgtEl>
                                          <p:spTgt spid="163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392"/>
                                        </p:tgtEl>
                                        <p:attrNameLst>
                                          <p:attrName>style.visibility</p:attrName>
                                        </p:attrNameLst>
                                      </p:cBhvr>
                                      <p:to>
                                        <p:strVal val="visible"/>
                                      </p:to>
                                    </p:set>
                                    <p:animEffect transition="in" filter="wipe(left)">
                                      <p:cBhvr>
                                        <p:cTn id="37" dur="500"/>
                                        <p:tgtEl>
                                          <p:spTgt spid="1639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393"/>
                                        </p:tgtEl>
                                        <p:attrNameLst>
                                          <p:attrName>style.visibility</p:attrName>
                                        </p:attrNameLst>
                                      </p:cBhvr>
                                      <p:to>
                                        <p:strVal val="visible"/>
                                      </p:to>
                                    </p:set>
                                    <p:animEffect transition="in" filter="wipe(left)">
                                      <p:cBhvr>
                                        <p:cTn id="42" dur="500"/>
                                        <p:tgtEl>
                                          <p:spTgt spid="163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394"/>
                                        </p:tgtEl>
                                        <p:attrNameLst>
                                          <p:attrName>style.visibility</p:attrName>
                                        </p:attrNameLst>
                                      </p:cBhvr>
                                      <p:to>
                                        <p:strVal val="visible"/>
                                      </p:to>
                                    </p:set>
                                    <p:animEffect transition="in" filter="wipe(left)">
                                      <p:cBhvr>
                                        <p:cTn id="47" dur="500"/>
                                        <p:tgtEl>
                                          <p:spTgt spid="1639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395"/>
                                        </p:tgtEl>
                                        <p:attrNameLst>
                                          <p:attrName>style.visibility</p:attrName>
                                        </p:attrNameLst>
                                      </p:cBhvr>
                                      <p:to>
                                        <p:strVal val="visible"/>
                                      </p:to>
                                    </p:set>
                                    <p:animEffect transition="in" filter="wipe(left)">
                                      <p:cBhvr>
                                        <p:cTn id="52" dur="500"/>
                                        <p:tgtEl>
                                          <p:spTgt spid="1639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396"/>
                                        </p:tgtEl>
                                        <p:attrNameLst>
                                          <p:attrName>style.visibility</p:attrName>
                                        </p:attrNameLst>
                                      </p:cBhvr>
                                      <p:to>
                                        <p:strVal val="visible"/>
                                      </p:to>
                                    </p:set>
                                    <p:animEffect transition="in" filter="wipe(left)">
                                      <p:cBhvr>
                                        <p:cTn id="57" dur="500"/>
                                        <p:tgtEl>
                                          <p:spTgt spid="1639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16404"/>
                                        </p:tgtEl>
                                        <p:attrNameLst>
                                          <p:attrName>style.visibility</p:attrName>
                                        </p:attrNameLst>
                                      </p:cBhvr>
                                      <p:to>
                                        <p:strVal val="visible"/>
                                      </p:to>
                                    </p:set>
                                    <p:animEffect transition="in" filter="wipe(right)">
                                      <p:cBhvr>
                                        <p:cTn id="67" dur="500"/>
                                        <p:tgtEl>
                                          <p:spTgt spid="16404"/>
                                        </p:tgtEl>
                                      </p:cBhvr>
                                    </p:animEffect>
                                  </p:childTnLst>
                                </p:cTn>
                              </p:par>
                            </p:childTnLst>
                          </p:cTn>
                        </p:par>
                        <p:par>
                          <p:cTn id="68" fill="hold">
                            <p:stCondLst>
                              <p:cond delay="500"/>
                            </p:stCondLst>
                            <p:childTnLst>
                              <p:par>
                                <p:cTn id="69" presetID="22" presetClass="entr" presetSubtype="2" fill="hold" grpId="0" nodeType="afterEffect">
                                  <p:stCondLst>
                                    <p:cond delay="0"/>
                                  </p:stCondLst>
                                  <p:childTnLst>
                                    <p:set>
                                      <p:cBhvr>
                                        <p:cTn id="70" dur="1" fill="hold">
                                          <p:stCondLst>
                                            <p:cond delay="0"/>
                                          </p:stCondLst>
                                        </p:cTn>
                                        <p:tgtEl>
                                          <p:spTgt spid="16403"/>
                                        </p:tgtEl>
                                        <p:attrNameLst>
                                          <p:attrName>style.visibility</p:attrName>
                                        </p:attrNameLst>
                                      </p:cBhvr>
                                      <p:to>
                                        <p:strVal val="visible"/>
                                      </p:to>
                                    </p:set>
                                    <p:animEffect transition="in" filter="wipe(right)">
                                      <p:cBhvr>
                                        <p:cTn id="71" dur="500"/>
                                        <p:tgtEl>
                                          <p:spTgt spid="1640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6386"/>
                                        </p:tgtEl>
                                        <p:attrNameLst>
                                          <p:attrName>style.visibility</p:attrName>
                                        </p:attrNameLst>
                                      </p:cBhvr>
                                      <p:to>
                                        <p:strVal val="visible"/>
                                      </p:to>
                                    </p:set>
                                    <p:animEffect transition="in" filter="wipe(left)">
                                      <p:cBhvr>
                                        <p:cTn id="76"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nimBg="1"/>
      <p:bldP spid="16392" grpId="0" animBg="1"/>
      <p:bldP spid="16393" grpId="0" animBg="1"/>
      <p:bldP spid="16394" grpId="0" animBg="1"/>
      <p:bldP spid="16395" grpId="0" animBg="1"/>
      <p:bldP spid="16396" grpId="0" animBg="1"/>
      <p:bldP spid="16397" grpId="0" animBg="1"/>
      <p:bldP spid="16398" grpId="0" bldLvl="0" autoUpdateAnimBg="0"/>
      <p:bldP spid="16399" grpId="0" bldLvl="0" autoUpdateAnimBg="0"/>
      <p:bldP spid="16400" grpId="0" bldLvl="0" autoUpdateAnimBg="0"/>
      <p:bldP spid="16401" grpId="0" animBg="1"/>
      <p:bldP spid="16402" grpId="0" animBg="1"/>
      <p:bldP spid="16403" grpId="0" animBg="1"/>
      <p:bldP spid="22"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4"/>
          <p:cNvSpPr txBox="1"/>
          <p:nvPr/>
        </p:nvSpPr>
        <p:spPr>
          <a:xfrm>
            <a:off x="107504" y="919915"/>
            <a:ext cx="8856984" cy="1938992"/>
          </a:xfrm>
          <a:prstGeom prst="rect">
            <a:avLst/>
          </a:prstGeom>
          <a:noFill/>
        </p:spPr>
        <p:txBody>
          <a:bodyPr wrap="square" rtlCol="0">
            <a:spAutoFit/>
          </a:bodyPr>
          <a:lstStyle/>
          <a:p>
            <a:pPr lvl="0" eaLnBrk="0" hangingPunct="0">
              <a:lnSpc>
                <a:spcPct val="125000"/>
              </a:lnSpc>
            </a:pP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东方小学五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班的部分同学排练团体操</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无论是每排站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还是每排站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都正好站完</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没有剩余的人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班至少有多少人在排练团体操</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6600" b="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3269757" y="502802"/>
            <a:ext cx="2173993" cy="584775"/>
          </a:xfrm>
          <a:prstGeom prst="rect">
            <a:avLst/>
          </a:prstGeom>
        </p:spPr>
        <p:txBody>
          <a:bodyPr wrap="none">
            <a:spAutoFit/>
          </a:bodyPr>
          <a:lstStyle/>
          <a:p>
            <a:pPr algn="r"/>
            <a:r>
              <a:rPr lang="zh-CN" altLang="en-US" sz="3200" dirty="0">
                <a:latin typeface="Arial" pitchFamily="34" charset="0"/>
                <a:ea typeface="黑体" pitchFamily="49" charset="-122"/>
              </a:rPr>
              <a:t>巩 固 练 习</a:t>
            </a:r>
          </a:p>
        </p:txBody>
      </p:sp>
      <p:sp>
        <p:nvSpPr>
          <p:cNvPr id="2" name="矩形 1"/>
          <p:cNvSpPr/>
          <p:nvPr/>
        </p:nvSpPr>
        <p:spPr>
          <a:xfrm>
            <a:off x="1393911" y="4820959"/>
            <a:ext cx="5842385" cy="1200329"/>
          </a:xfrm>
          <a:prstGeom prst="rect">
            <a:avLst/>
          </a:prstGeom>
        </p:spPr>
        <p:txBody>
          <a:bodyPr wrap="square">
            <a:spAutoFit/>
          </a:bodyPr>
          <a:lstStyle/>
          <a:p>
            <a:r>
              <a:rPr lang="zh-CN"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因为</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的最小公倍数是</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所以至少有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人参加排练。</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4" name="矩形 3"/>
          <p:cNvSpPr/>
          <p:nvPr/>
        </p:nvSpPr>
        <p:spPr>
          <a:xfrm>
            <a:off x="1403649" y="2823004"/>
            <a:ext cx="49023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:6,12,18,24,30,</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6" name="矩形 5"/>
          <p:cNvSpPr/>
          <p:nvPr/>
        </p:nvSpPr>
        <p:spPr>
          <a:xfrm>
            <a:off x="1393912" y="3473806"/>
            <a:ext cx="43685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:8,16,24,32,</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7" name="矩形 6"/>
          <p:cNvSpPr/>
          <p:nvPr/>
        </p:nvSpPr>
        <p:spPr>
          <a:xfrm>
            <a:off x="1403649" y="4156242"/>
            <a:ext cx="5283819"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的最小公倍数是</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1197075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4"/>
          <p:cNvSpPr txBox="1"/>
          <p:nvPr/>
        </p:nvSpPr>
        <p:spPr>
          <a:xfrm>
            <a:off x="179512" y="1124744"/>
            <a:ext cx="8856984" cy="1899431"/>
          </a:xfrm>
          <a:prstGeom prst="rect">
            <a:avLst/>
          </a:prstGeom>
          <a:noFill/>
        </p:spPr>
        <p:txBody>
          <a:bodyPr wrap="square" rtlCol="0">
            <a:spAutoFit/>
          </a:bodyPr>
          <a:lstStyle/>
          <a:p>
            <a:pPr lvl="0" eaLnBrk="0" hangingPunct="0">
              <a:lnSpc>
                <a:spcPct val="125000"/>
              </a:lnSpc>
            </a:pP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东方小学五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班的同学</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人数在</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40~50</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人之间</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排队做操</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无论是每排站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还是每排站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都正好站完</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没有剩余的人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班有多少人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6600" b="0" dirty="0">
              <a:solidFill>
                <a:schemeClr val="tx1"/>
              </a:solidFill>
              <a:latin typeface="华文楷体" panose="02010600040101010101" pitchFamily="2" charset="-122"/>
              <a:ea typeface="华文楷体" panose="02010600040101010101" pitchFamily="2" charset="-122"/>
            </a:endParaRPr>
          </a:p>
        </p:txBody>
      </p:sp>
      <p:sp>
        <p:nvSpPr>
          <p:cNvPr id="5" name="矩形 4"/>
          <p:cNvSpPr/>
          <p:nvPr/>
        </p:nvSpPr>
        <p:spPr>
          <a:xfrm>
            <a:off x="3269757" y="502802"/>
            <a:ext cx="2173993" cy="584775"/>
          </a:xfrm>
          <a:prstGeom prst="rect">
            <a:avLst/>
          </a:prstGeom>
        </p:spPr>
        <p:txBody>
          <a:bodyPr wrap="none">
            <a:spAutoFit/>
          </a:bodyPr>
          <a:lstStyle/>
          <a:p>
            <a:pPr algn="r"/>
            <a:r>
              <a:rPr lang="zh-CN" altLang="en-US" sz="3200" dirty="0">
                <a:latin typeface="Arial" pitchFamily="34" charset="0"/>
                <a:ea typeface="黑体" pitchFamily="49" charset="-122"/>
              </a:rPr>
              <a:t>巩 固 练 习</a:t>
            </a:r>
          </a:p>
        </p:txBody>
      </p:sp>
      <p:sp>
        <p:nvSpPr>
          <p:cNvPr id="2" name="矩形 1"/>
          <p:cNvSpPr/>
          <p:nvPr/>
        </p:nvSpPr>
        <p:spPr>
          <a:xfrm>
            <a:off x="1393911" y="4892967"/>
            <a:ext cx="5842385" cy="1200329"/>
          </a:xfrm>
          <a:prstGeom prst="rect">
            <a:avLst/>
          </a:prstGeom>
        </p:spPr>
        <p:txBody>
          <a:bodyPr wrap="square">
            <a:spAutoFit/>
          </a:bodyPr>
          <a:lstStyle/>
          <a:p>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因为人数在</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40~50</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之间</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所以五</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班有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48</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4" name="矩形 3"/>
          <p:cNvSpPr/>
          <p:nvPr/>
        </p:nvSpPr>
        <p:spPr>
          <a:xfrm>
            <a:off x="1403649" y="2944656"/>
            <a:ext cx="49023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:6,12,18,24,30,</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6" name="矩形 5"/>
          <p:cNvSpPr/>
          <p:nvPr/>
        </p:nvSpPr>
        <p:spPr>
          <a:xfrm>
            <a:off x="1393912" y="3545814"/>
            <a:ext cx="43685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:8,16,24,32,</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7" name="矩形 6"/>
          <p:cNvSpPr/>
          <p:nvPr/>
        </p:nvSpPr>
        <p:spPr>
          <a:xfrm>
            <a:off x="1403649" y="4228250"/>
            <a:ext cx="6013185"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的公倍数</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:24,48,72,…</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4270723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51920" y="496784"/>
            <a:ext cx="1005404" cy="584775"/>
          </a:xfrm>
          <a:prstGeom prst="rect">
            <a:avLst/>
          </a:prstGeom>
          <a:solidFill>
            <a:srgbClr val="FFFF00"/>
          </a:solidFill>
        </p:spPr>
        <p:txBody>
          <a:bodyPr wrap="none">
            <a:spAutoFit/>
          </a:bodyPr>
          <a:lstStyle/>
          <a:p>
            <a:pPr algn="r"/>
            <a:r>
              <a:rPr lang="zh-CN" altLang="en-US" sz="3200" b="0" dirty="0" smtClean="0">
                <a:solidFill>
                  <a:schemeClr val="tx1"/>
                </a:solidFill>
                <a:latin typeface="黑体" panose="02010609060101010101" pitchFamily="49" charset="-122"/>
                <a:ea typeface="黑体" panose="02010609060101010101" pitchFamily="49" charset="-122"/>
              </a:rPr>
              <a:t>小结</a:t>
            </a:r>
            <a:endParaRPr lang="zh-CN" altLang="en-US" sz="3200" b="0" dirty="0">
              <a:solidFill>
                <a:schemeClr val="tx1"/>
              </a:solidFill>
              <a:latin typeface="黑体" panose="02010609060101010101" pitchFamily="49" charset="-122"/>
              <a:ea typeface="黑体" panose="02010609060101010101" pitchFamily="49" charset="-122"/>
            </a:endParaRPr>
          </a:p>
        </p:txBody>
      </p:sp>
      <p:sp>
        <p:nvSpPr>
          <p:cNvPr id="4" name="矩形 3"/>
          <p:cNvSpPr/>
          <p:nvPr/>
        </p:nvSpPr>
        <p:spPr>
          <a:xfrm>
            <a:off x="1043608" y="2442330"/>
            <a:ext cx="4320480" cy="2862322"/>
          </a:xfrm>
          <a:prstGeom prst="rect">
            <a:avLst/>
          </a:prstGeom>
        </p:spPr>
        <p:txBody>
          <a:bodyPr wrap="square">
            <a:spAutoFit/>
          </a:bodyPr>
          <a:lstStyle/>
          <a:p>
            <a:r>
              <a:rPr lang="en-US" altLang="zh-CN" sz="3600" dirty="0">
                <a:latin typeface="华文楷体" panose="02010600040101010101" pitchFamily="2" charset="-122"/>
                <a:ea typeface="华文楷体" panose="02010600040101010101" pitchFamily="2" charset="-122"/>
              </a:rPr>
              <a:t>(2</a:t>
            </a:r>
            <a:r>
              <a:rPr lang="en-US" altLang="zh-CN" sz="3600" dirty="0" smtClean="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根据题意分别找到两个数的</a:t>
            </a:r>
            <a:r>
              <a:rPr lang="zh-CN" altLang="en-US" sz="3600" dirty="0" smtClean="0">
                <a:latin typeface="华文楷体" panose="02010600040101010101" pitchFamily="2" charset="-122"/>
                <a:ea typeface="华文楷体" panose="02010600040101010101" pitchFamily="2" charset="-122"/>
              </a:rPr>
              <a:t>倍数</a:t>
            </a:r>
            <a:r>
              <a:rPr lang="en-US"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找到公倍数</a:t>
            </a:r>
            <a:r>
              <a:rPr lang="en-US" altLang="zh-CN" sz="3600" smtClean="0">
                <a:latin typeface="华文楷体" panose="02010600040101010101" pitchFamily="2" charset="-122"/>
                <a:ea typeface="华文楷体" panose="02010600040101010101" pitchFamily="2" charset="-122"/>
              </a:rPr>
              <a:t>——</a:t>
            </a:r>
          </a:p>
          <a:p>
            <a:r>
              <a:rPr lang="zh-CN" altLang="en-US" sz="3600" smtClean="0">
                <a:latin typeface="华文楷体" panose="02010600040101010101" pitchFamily="2" charset="-122"/>
                <a:ea typeface="华文楷体" panose="02010600040101010101" pitchFamily="2" charset="-122"/>
              </a:rPr>
              <a:t>找到</a:t>
            </a:r>
            <a:r>
              <a:rPr lang="zh-CN" altLang="en-US" sz="3600" dirty="0">
                <a:latin typeface="华文楷体" panose="02010600040101010101" pitchFamily="2" charset="-122"/>
                <a:ea typeface="华文楷体" panose="02010600040101010101" pitchFamily="2" charset="-122"/>
              </a:rPr>
              <a:t>最小公倍数</a:t>
            </a:r>
            <a:r>
              <a:rPr lang="en-US" altLang="zh-CN" sz="3600" dirty="0">
                <a:latin typeface="华文楷体" panose="02010600040101010101" pitchFamily="2" charset="-122"/>
                <a:ea typeface="华文楷体" panose="02010600040101010101" pitchFamily="2" charset="-122"/>
              </a:rPr>
              <a:t>——</a:t>
            </a:r>
            <a:r>
              <a:rPr lang="zh-CN" altLang="en-US" sz="3600" dirty="0" smtClean="0">
                <a:latin typeface="华文楷体" panose="02010600040101010101" pitchFamily="2" charset="-122"/>
                <a:ea typeface="华文楷体" panose="02010600040101010101" pitchFamily="2" charset="-122"/>
              </a:rPr>
              <a:t>解决问题。</a:t>
            </a:r>
            <a:endParaRPr lang="zh-CN" altLang="en-US" sz="3600" dirty="0">
              <a:latin typeface="华文楷体" panose="02010600040101010101" pitchFamily="2" charset="-122"/>
              <a:ea typeface="华文楷体" panose="02010600040101010101" pitchFamily="2" charset="-122"/>
            </a:endParaRPr>
          </a:p>
        </p:txBody>
      </p:sp>
      <p:sp>
        <p:nvSpPr>
          <p:cNvPr id="6" name="矩形 5"/>
          <p:cNvSpPr/>
          <p:nvPr/>
        </p:nvSpPr>
        <p:spPr>
          <a:xfrm>
            <a:off x="1043608" y="1484784"/>
            <a:ext cx="3902030" cy="646331"/>
          </a:xfrm>
          <a:prstGeom prst="rect">
            <a:avLst/>
          </a:prstGeom>
        </p:spPr>
        <p:txBody>
          <a:bodyPr wrap="none">
            <a:spAutoFit/>
          </a:bodyPr>
          <a:lstStyle/>
          <a:p>
            <a:r>
              <a:rPr lang="en-US" altLang="zh-CN" sz="3600" dirty="0">
                <a:latin typeface="华文楷体" panose="02010600040101010101" pitchFamily="2" charset="-122"/>
                <a:ea typeface="华文楷体" panose="02010600040101010101" pitchFamily="2" charset="-122"/>
              </a:rPr>
              <a:t>(1</a:t>
            </a:r>
            <a:r>
              <a:rPr lang="en-US" altLang="zh-CN" sz="3600" dirty="0" smtClean="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认真理解题意。</a:t>
            </a:r>
          </a:p>
        </p:txBody>
      </p:sp>
      <p:pic>
        <p:nvPicPr>
          <p:cNvPr id="3" name="图片 2"/>
          <p:cNvPicPr>
            <a:picLocks noChangeAspect="1"/>
          </p:cNvPicPr>
          <p:nvPr/>
        </p:nvPicPr>
        <p:blipFill>
          <a:blip r:embed="rId2">
            <a:clrChange>
              <a:clrFrom>
                <a:srgbClr val="FFFF01"/>
              </a:clrFrom>
              <a:clrTo>
                <a:srgbClr val="FFFF01">
                  <a:alpha val="0"/>
                </a:srgbClr>
              </a:clrTo>
            </a:clrChange>
            <a:extLst>
              <a:ext uri="{28A0092B-C50C-407E-A947-70E740481C1C}">
                <a14:useLocalDpi xmlns="" xmlns:a14="http://schemas.microsoft.com/office/drawing/2010/main" val="0"/>
              </a:ext>
            </a:extLst>
          </a:blip>
          <a:stretch>
            <a:fillRect/>
          </a:stretch>
        </p:blipFill>
        <p:spPr>
          <a:xfrm>
            <a:off x="5148064" y="1501706"/>
            <a:ext cx="3411682" cy="4270405"/>
          </a:xfrm>
          <a:prstGeom prst="rect">
            <a:avLst/>
          </a:prstGeom>
        </p:spPr>
      </p:pic>
      <p:pic>
        <p:nvPicPr>
          <p:cNvPr id="7" name="Picture 34">
            <a:hlinkClick r:id="rId3" action="ppaction://hlinksldjump"/>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4860454" y="5863577"/>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Box 18">
            <a:hlinkClick r:id="" action="ppaction://hlinkshowjump?jump=firstslide">
              <a:snd r:embed="rId5" name="suction.wav"/>
            </a:hlinkClick>
          </p:cNvPr>
          <p:cNvSpPr txBox="1">
            <a:spLocks noChangeArrowheads="1"/>
          </p:cNvSpPr>
          <p:nvPr/>
        </p:nvSpPr>
        <p:spPr bwMode="auto">
          <a:xfrm>
            <a:off x="4859407" y="6222256"/>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spTree>
    <p:extLst>
      <p:ext uri="{BB962C8B-B14F-4D97-AF65-F5344CB8AC3E}">
        <p14:creationId xmlns="" xmlns:p14="http://schemas.microsoft.com/office/powerpoint/2010/main" val="263835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763688" y="1213919"/>
            <a:ext cx="4464496" cy="22628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48" name="Group 8"/>
          <p:cNvGrpSpPr>
            <a:grpSpLocks/>
          </p:cNvGrpSpPr>
          <p:nvPr/>
        </p:nvGrpSpPr>
        <p:grpSpPr bwMode="auto">
          <a:xfrm>
            <a:off x="6551613" y="44450"/>
            <a:ext cx="2592387" cy="1008063"/>
            <a:chOff x="0" y="0"/>
            <a:chExt cx="1633" cy="635"/>
          </a:xfrm>
        </p:grpSpPr>
        <p:pic>
          <p:nvPicPr>
            <p:cNvPr id="49" name="Picture 9" descr="1"/>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0"/>
              <a:ext cx="1633"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 name="Rectangle 2"/>
            <p:cNvSpPr txBox="1">
              <a:spLocks noChangeArrowheads="1"/>
            </p:cNvSpPr>
            <p:nvPr/>
          </p:nvSpPr>
          <p:spPr bwMode="auto">
            <a:xfrm>
              <a:off x="45" y="0"/>
              <a:ext cx="1497"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itchFamily="34" charset="0"/>
                  <a:ea typeface="宋体" pitchFamily="2" charset="-122"/>
                </a:defRPr>
              </a:lvl1pPr>
              <a:lvl2pPr defTabSz="923925">
                <a:defRPr sz="2400" b="1">
                  <a:solidFill>
                    <a:srgbClr val="CC0000"/>
                  </a:solidFill>
                  <a:latin typeface="Calibri" pitchFamily="34" charset="0"/>
                  <a:ea typeface="宋体" pitchFamily="2" charset="-122"/>
                </a:defRPr>
              </a:lvl2pPr>
              <a:lvl3pPr defTabSz="923925">
                <a:defRPr sz="2400" b="1">
                  <a:solidFill>
                    <a:srgbClr val="CC0000"/>
                  </a:solidFill>
                  <a:latin typeface="Calibri" pitchFamily="34" charset="0"/>
                  <a:ea typeface="宋体" pitchFamily="2" charset="-122"/>
                </a:defRPr>
              </a:lvl3pPr>
              <a:lvl4pPr defTabSz="923925">
                <a:defRPr sz="2400" b="1">
                  <a:solidFill>
                    <a:srgbClr val="CC0000"/>
                  </a:solidFill>
                  <a:latin typeface="Calibri" pitchFamily="34" charset="0"/>
                  <a:ea typeface="宋体" pitchFamily="2" charset="-122"/>
                </a:defRPr>
              </a:lvl4pPr>
              <a:lvl5pPr defTabSz="923925">
                <a:defRPr sz="2400" b="1">
                  <a:solidFill>
                    <a:srgbClr val="CC0000"/>
                  </a:solidFill>
                  <a:latin typeface="Calibri" pitchFamily="34" charset="0"/>
                  <a:ea typeface="宋体" pitchFamily="2" charset="-122"/>
                </a:defRPr>
              </a:lvl5pPr>
              <a:lvl6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6pPr>
              <a:lvl7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7pPr>
              <a:lvl8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8pPr>
              <a:lvl9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9pPr>
            </a:lstStyle>
            <a:p>
              <a:pPr algn="r"/>
              <a:r>
                <a:rPr lang="zh-CN" altLang="en-US" sz="3200" dirty="0" smtClean="0">
                  <a:latin typeface="Arial" pitchFamily="34" charset="0"/>
                  <a:ea typeface="黑体" pitchFamily="49" charset="-122"/>
                </a:rPr>
                <a:t>随 堂 练 习</a:t>
              </a:r>
              <a:endParaRPr lang="zh-CN" altLang="en-US" sz="3200" dirty="0">
                <a:latin typeface="Arial" pitchFamily="34" charset="0"/>
                <a:ea typeface="黑体" pitchFamily="49" charset="-122"/>
              </a:endParaRPr>
            </a:p>
          </p:txBody>
        </p:sp>
      </p:grpSp>
      <p:sp>
        <p:nvSpPr>
          <p:cNvPr id="13" name="TextBox 4"/>
          <p:cNvSpPr txBox="1">
            <a:spLocks noChangeArrowheads="1"/>
          </p:cNvSpPr>
          <p:nvPr/>
        </p:nvSpPr>
        <p:spPr bwMode="auto">
          <a:xfrm>
            <a:off x="50746" y="663424"/>
            <a:ext cx="5524004" cy="584775"/>
          </a:xfrm>
          <a:prstGeom prst="rect">
            <a:avLst/>
          </a:prstGeom>
          <a:noFill/>
          <a:ln w="9525">
            <a:noFill/>
            <a:miter lim="800000"/>
            <a:headEnd/>
            <a:tailEnd/>
          </a:ln>
        </p:spPr>
        <p:txBody>
          <a:bodyPr wrap="square">
            <a:spAutoFit/>
          </a:bodyPr>
          <a:lstStyle/>
          <a:p>
            <a:r>
              <a:rPr lang="zh-CN" altLang="en-US" sz="3200" dirty="0">
                <a:latin typeface="+mn-ea"/>
                <a:ea typeface="+mn-ea"/>
              </a:rPr>
              <a:t>教材第</a:t>
            </a:r>
            <a:r>
              <a:rPr lang="en-US" altLang="zh-CN" sz="3200" dirty="0">
                <a:latin typeface="+mn-ea"/>
                <a:ea typeface="+mn-ea"/>
              </a:rPr>
              <a:t>71</a:t>
            </a:r>
            <a:r>
              <a:rPr lang="zh-CN" altLang="en-US" sz="3200" dirty="0">
                <a:latin typeface="+mn-ea"/>
                <a:ea typeface="+mn-ea"/>
              </a:rPr>
              <a:t>页练习十七第</a:t>
            </a:r>
            <a:r>
              <a:rPr lang="en-US" altLang="zh-CN" sz="3200" dirty="0" smtClean="0">
                <a:latin typeface="+mn-ea"/>
                <a:ea typeface="+mn-ea"/>
              </a:rPr>
              <a:t>6</a:t>
            </a:r>
            <a:r>
              <a:rPr lang="zh-CN" altLang="en-US" sz="3200" dirty="0" smtClean="0">
                <a:latin typeface="+mn-ea"/>
                <a:ea typeface="+mn-ea"/>
              </a:rPr>
              <a:t>题</a:t>
            </a:r>
            <a:r>
              <a:rPr lang="zh-CN" altLang="en-US" sz="3200" dirty="0">
                <a:latin typeface="+mn-ea"/>
                <a:ea typeface="+mn-ea"/>
              </a:rPr>
              <a:t>。</a:t>
            </a:r>
            <a:endParaRPr lang="zh-CN" altLang="zh-CN" sz="3200" dirty="0">
              <a:latin typeface="+mn-ea"/>
              <a:ea typeface="+mn-ea"/>
            </a:endParaRPr>
          </a:p>
        </p:txBody>
      </p:sp>
      <p:sp>
        <p:nvSpPr>
          <p:cNvPr id="40" name="文本框 39"/>
          <p:cNvSpPr txBox="1"/>
          <p:nvPr/>
        </p:nvSpPr>
        <p:spPr>
          <a:xfrm>
            <a:off x="109694" y="3431902"/>
            <a:ext cx="9034306"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李阿姨</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5</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月</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1</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日给月季和君子兰同时浇了水，下一次再给这两种花同时浇水应是</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5</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月几日？</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4" name="矩形 3"/>
          <p:cNvSpPr/>
          <p:nvPr/>
        </p:nvSpPr>
        <p:spPr>
          <a:xfrm>
            <a:off x="107504" y="5076473"/>
            <a:ext cx="8823924" cy="1077218"/>
          </a:xfrm>
          <a:prstGeom prst="rect">
            <a:avLst/>
          </a:prstGeom>
        </p:spPr>
        <p:txBody>
          <a:bodyPr wrap="square">
            <a:spAutoFit/>
          </a:bodyPr>
          <a:lstStyle/>
          <a:p>
            <a:r>
              <a:rPr lang="zh-CN" altLang="en-US" sz="3200" dirty="0">
                <a:solidFill>
                  <a:srgbClr val="FF0000"/>
                </a:solidFill>
                <a:latin typeface="华文楷体" pitchFamily="2" charset="-122"/>
                <a:ea typeface="华文楷体" pitchFamily="2" charset="-122"/>
                <a:cs typeface="Times New Roman" panose="02020603050405020304" pitchFamily="18" charset="0"/>
              </a:rPr>
              <a:t>所以是过</a:t>
            </a:r>
            <a:r>
              <a:rPr lang="en-US" altLang="zh-CN" sz="3200" dirty="0">
                <a:solidFill>
                  <a:srgbClr val="FF0000"/>
                </a:solidFill>
                <a:latin typeface="华文楷体" pitchFamily="2" charset="-122"/>
                <a:ea typeface="华文楷体" pitchFamily="2" charset="-122"/>
                <a:cs typeface="Times New Roman" panose="02020603050405020304" pitchFamily="18" charset="0"/>
              </a:rPr>
              <a:t>12</a:t>
            </a:r>
            <a:r>
              <a:rPr lang="zh-CN" altLang="en-US" sz="3200" dirty="0">
                <a:solidFill>
                  <a:srgbClr val="FF0000"/>
                </a:solidFill>
                <a:latin typeface="华文楷体" pitchFamily="2" charset="-122"/>
                <a:ea typeface="华文楷体" pitchFamily="2" charset="-122"/>
                <a:cs typeface="Times New Roman" panose="02020603050405020304" pitchFamily="18" charset="0"/>
              </a:rPr>
              <a:t>天再给这两种花同时浇水。应该是</a:t>
            </a:r>
            <a:r>
              <a:rPr lang="en-US" altLang="zh-CN" sz="3200" dirty="0">
                <a:solidFill>
                  <a:srgbClr val="FF0000"/>
                </a:solidFill>
                <a:latin typeface="华文楷体" pitchFamily="2" charset="-122"/>
                <a:ea typeface="华文楷体" pitchFamily="2" charset="-122"/>
                <a:cs typeface="Times New Roman" panose="02020603050405020304" pitchFamily="18" charset="0"/>
              </a:rPr>
              <a:t>5</a:t>
            </a:r>
            <a:r>
              <a:rPr lang="zh-CN" altLang="en-US" sz="3200" dirty="0">
                <a:solidFill>
                  <a:srgbClr val="FF0000"/>
                </a:solidFill>
                <a:latin typeface="华文楷体" pitchFamily="2" charset="-122"/>
                <a:ea typeface="华文楷体" pitchFamily="2" charset="-122"/>
                <a:cs typeface="Times New Roman" panose="02020603050405020304" pitchFamily="18" charset="0"/>
              </a:rPr>
              <a:t>月</a:t>
            </a:r>
            <a:r>
              <a:rPr lang="en-US" altLang="zh-CN" sz="3200" dirty="0">
                <a:solidFill>
                  <a:srgbClr val="FF0000"/>
                </a:solidFill>
                <a:latin typeface="华文楷体" pitchFamily="2" charset="-122"/>
                <a:ea typeface="华文楷体" pitchFamily="2" charset="-122"/>
                <a:cs typeface="Times New Roman" panose="02020603050405020304" pitchFamily="18" charset="0"/>
              </a:rPr>
              <a:t>13</a:t>
            </a:r>
            <a:r>
              <a:rPr lang="zh-CN" altLang="en-US" sz="3200" dirty="0">
                <a:solidFill>
                  <a:srgbClr val="FF0000"/>
                </a:solidFill>
                <a:latin typeface="华文楷体" pitchFamily="2" charset="-122"/>
                <a:ea typeface="华文楷体" pitchFamily="2" charset="-122"/>
                <a:cs typeface="Times New Roman" panose="02020603050405020304" pitchFamily="18" charset="0"/>
              </a:rPr>
              <a:t>日。</a:t>
            </a:r>
            <a:endParaRPr lang="zh-CN" altLang="en-US" sz="3200" dirty="0">
              <a:solidFill>
                <a:srgbClr val="FF0000"/>
              </a:solidFill>
              <a:latin typeface="华文楷体" pitchFamily="2" charset="-122"/>
              <a:ea typeface="华文楷体" pitchFamily="2" charset="-122"/>
            </a:endParaRPr>
          </a:p>
        </p:txBody>
      </p:sp>
      <p:sp>
        <p:nvSpPr>
          <p:cNvPr id="14" name="矩形 13"/>
          <p:cNvSpPr/>
          <p:nvPr/>
        </p:nvSpPr>
        <p:spPr>
          <a:xfrm>
            <a:off x="107504" y="4500409"/>
            <a:ext cx="8823924" cy="584775"/>
          </a:xfrm>
          <a:prstGeom prst="rect">
            <a:avLst/>
          </a:prstGeom>
        </p:spPr>
        <p:txBody>
          <a:bodyPr wrap="square">
            <a:spAutoFit/>
          </a:bodyPr>
          <a:lstStyle/>
          <a:p>
            <a:r>
              <a:rPr lang="en-US" altLang="zh-CN" sz="3200" dirty="0">
                <a:solidFill>
                  <a:srgbClr val="FF0000"/>
                </a:solidFill>
                <a:latin typeface="华文楷体" pitchFamily="2" charset="-122"/>
                <a:ea typeface="华文楷体" pitchFamily="2" charset="-122"/>
                <a:cs typeface="Times New Roman" panose="02020603050405020304" pitchFamily="18" charset="0"/>
              </a:rPr>
              <a:t>4</a:t>
            </a:r>
            <a:r>
              <a:rPr lang="zh-CN" altLang="en-US" sz="3200" dirty="0">
                <a:solidFill>
                  <a:srgbClr val="FF0000"/>
                </a:solidFill>
                <a:latin typeface="华文楷体" pitchFamily="2" charset="-122"/>
                <a:ea typeface="华文楷体" pitchFamily="2" charset="-122"/>
                <a:cs typeface="Times New Roman" panose="02020603050405020304" pitchFamily="18" charset="0"/>
              </a:rPr>
              <a:t>和</a:t>
            </a:r>
            <a:r>
              <a:rPr lang="en-US" altLang="zh-CN" sz="3200" dirty="0">
                <a:solidFill>
                  <a:srgbClr val="FF0000"/>
                </a:solidFill>
                <a:latin typeface="华文楷体" pitchFamily="2" charset="-122"/>
                <a:ea typeface="华文楷体" pitchFamily="2" charset="-122"/>
                <a:cs typeface="Times New Roman" panose="02020603050405020304" pitchFamily="18" charset="0"/>
              </a:rPr>
              <a:t>6</a:t>
            </a:r>
            <a:r>
              <a:rPr lang="zh-CN" altLang="en-US" sz="3200" dirty="0">
                <a:solidFill>
                  <a:srgbClr val="FF0000"/>
                </a:solidFill>
                <a:latin typeface="华文楷体" pitchFamily="2" charset="-122"/>
                <a:ea typeface="华文楷体" pitchFamily="2" charset="-122"/>
                <a:cs typeface="Times New Roman" panose="02020603050405020304" pitchFamily="18" charset="0"/>
              </a:rPr>
              <a:t>的公倍数有</a:t>
            </a:r>
            <a:r>
              <a:rPr lang="en-US" altLang="zh-CN" sz="3200" dirty="0">
                <a:solidFill>
                  <a:srgbClr val="FF0000"/>
                </a:solidFill>
                <a:latin typeface="华文楷体" pitchFamily="2" charset="-122"/>
                <a:ea typeface="华文楷体" pitchFamily="2" charset="-122"/>
                <a:cs typeface="Times New Roman" panose="02020603050405020304" pitchFamily="18" charset="0"/>
              </a:rPr>
              <a:t>:12,24,36,48……</a:t>
            </a:r>
            <a:endParaRPr lang="zh-CN" altLang="en-US" sz="3200" dirty="0">
              <a:solidFill>
                <a:srgbClr val="FF0000"/>
              </a:solidFill>
              <a:latin typeface="华文楷体" pitchFamily="2" charset="-122"/>
              <a:ea typeface="华文楷体" pitchFamily="2" charset="-122"/>
            </a:endParaRPr>
          </a:p>
        </p:txBody>
      </p:sp>
    </p:spTree>
    <p:extLst>
      <p:ext uri="{BB962C8B-B14F-4D97-AF65-F5344CB8AC3E}">
        <p14:creationId xmlns="" xmlns:p14="http://schemas.microsoft.com/office/powerpoint/2010/main" val="289591945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287690" y="1402323"/>
            <a:ext cx="4200525" cy="272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9" name="Picture 34">
            <a:hlinkClick r:id="rId3" action="ppaction://hlinksldjump"/>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5940574" y="5661248"/>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0" name="Text Box 18">
            <a:hlinkClick r:id="" action="ppaction://hlinkshowjump?jump=firstslide">
              <a:snd r:embed="rId5" name="suction.wav"/>
            </a:hlinkClick>
          </p:cNvPr>
          <p:cNvSpPr txBox="1">
            <a:spLocks noChangeArrowheads="1"/>
          </p:cNvSpPr>
          <p:nvPr/>
        </p:nvSpPr>
        <p:spPr bwMode="auto">
          <a:xfrm>
            <a:off x="5939527" y="6019927"/>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sp>
        <p:nvSpPr>
          <p:cNvPr id="12" name="TextBox 4"/>
          <p:cNvSpPr txBox="1">
            <a:spLocks noChangeArrowheads="1"/>
          </p:cNvSpPr>
          <p:nvPr/>
        </p:nvSpPr>
        <p:spPr bwMode="auto">
          <a:xfrm>
            <a:off x="0" y="817548"/>
            <a:ext cx="5524004" cy="584775"/>
          </a:xfrm>
          <a:prstGeom prst="rect">
            <a:avLst/>
          </a:prstGeom>
          <a:noFill/>
          <a:ln w="9525">
            <a:noFill/>
            <a:miter lim="800000"/>
            <a:headEnd/>
            <a:tailEnd/>
          </a:ln>
        </p:spPr>
        <p:txBody>
          <a:bodyPr wrap="square">
            <a:spAutoFit/>
          </a:bodyPr>
          <a:lstStyle/>
          <a:p>
            <a:r>
              <a:rPr lang="zh-CN" altLang="en-US" sz="3200" dirty="0">
                <a:latin typeface="+mn-ea"/>
                <a:ea typeface="+mn-ea"/>
              </a:rPr>
              <a:t>教材第</a:t>
            </a:r>
            <a:r>
              <a:rPr lang="en-US" altLang="zh-CN" sz="3200" dirty="0">
                <a:latin typeface="+mn-ea"/>
                <a:ea typeface="+mn-ea"/>
              </a:rPr>
              <a:t>71</a:t>
            </a:r>
            <a:r>
              <a:rPr lang="zh-CN" altLang="en-US" sz="3200" dirty="0">
                <a:latin typeface="+mn-ea"/>
                <a:ea typeface="+mn-ea"/>
              </a:rPr>
              <a:t>页练习十七</a:t>
            </a:r>
            <a:r>
              <a:rPr lang="zh-CN" altLang="en-US" sz="3200" dirty="0" smtClean="0">
                <a:latin typeface="+mn-ea"/>
                <a:ea typeface="+mn-ea"/>
              </a:rPr>
              <a:t>第</a:t>
            </a:r>
            <a:r>
              <a:rPr lang="en-US" altLang="zh-CN" sz="3200" dirty="0" smtClean="0">
                <a:latin typeface="+mn-ea"/>
                <a:ea typeface="+mn-ea"/>
              </a:rPr>
              <a:t>7</a:t>
            </a:r>
            <a:r>
              <a:rPr lang="zh-CN" altLang="en-US" sz="3200" dirty="0">
                <a:latin typeface="+mn-ea"/>
                <a:ea typeface="+mn-ea"/>
              </a:rPr>
              <a:t>题。</a:t>
            </a:r>
            <a:endParaRPr lang="zh-CN" altLang="zh-CN" sz="3200" dirty="0">
              <a:latin typeface="+mn-ea"/>
              <a:ea typeface="+mn-ea"/>
            </a:endParaRPr>
          </a:p>
        </p:txBody>
      </p:sp>
      <p:sp>
        <p:nvSpPr>
          <p:cNvPr id="13" name="文本框 39"/>
          <p:cNvSpPr txBox="1"/>
          <p:nvPr/>
        </p:nvSpPr>
        <p:spPr>
          <a:xfrm>
            <a:off x="107504" y="4223990"/>
            <a:ext cx="8496944"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如果这些学生的总人数在</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40</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人以内，可能是多少人？</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14" name="矩形 13"/>
          <p:cNvSpPr/>
          <p:nvPr/>
        </p:nvSpPr>
        <p:spPr>
          <a:xfrm>
            <a:off x="107504" y="5724545"/>
            <a:ext cx="8823924" cy="584775"/>
          </a:xfrm>
          <a:prstGeom prst="rect">
            <a:avLst/>
          </a:prstGeom>
        </p:spPr>
        <p:txBody>
          <a:bodyPr wrap="square">
            <a:spAutoFit/>
          </a:bodyPr>
          <a:lstStyle/>
          <a:p>
            <a:r>
              <a:rPr lang="zh-CN" altLang="en-US" sz="3200" dirty="0">
                <a:solidFill>
                  <a:srgbClr val="FF0000"/>
                </a:solidFill>
                <a:latin typeface="华文楷体" pitchFamily="2" charset="-122"/>
                <a:ea typeface="华文楷体" pitchFamily="2" charset="-122"/>
                <a:cs typeface="Times New Roman" panose="02020603050405020304" pitchFamily="18" charset="0"/>
              </a:rPr>
              <a:t>所以可能是</a:t>
            </a:r>
            <a:r>
              <a:rPr lang="en-US" altLang="zh-CN" sz="3200" dirty="0">
                <a:solidFill>
                  <a:srgbClr val="FF0000"/>
                </a:solidFill>
                <a:latin typeface="华文楷体" pitchFamily="2" charset="-122"/>
                <a:ea typeface="华文楷体" pitchFamily="2" charset="-122"/>
                <a:cs typeface="Times New Roman" panose="02020603050405020304" pitchFamily="18" charset="0"/>
              </a:rPr>
              <a:t>18</a:t>
            </a:r>
            <a:r>
              <a:rPr lang="zh-CN" altLang="en-US" sz="3200" dirty="0">
                <a:solidFill>
                  <a:srgbClr val="FF0000"/>
                </a:solidFill>
                <a:latin typeface="华文楷体" pitchFamily="2" charset="-122"/>
                <a:ea typeface="华文楷体" pitchFamily="2" charset="-122"/>
                <a:cs typeface="Times New Roman" panose="02020603050405020304" pitchFamily="18" charset="0"/>
              </a:rPr>
              <a:t>人</a:t>
            </a:r>
            <a:r>
              <a:rPr lang="en-US" altLang="zh-CN" sz="3200" dirty="0">
                <a:solidFill>
                  <a:srgbClr val="FF0000"/>
                </a:solidFill>
                <a:latin typeface="华文楷体" pitchFamily="2" charset="-122"/>
                <a:ea typeface="华文楷体" pitchFamily="2" charset="-122"/>
                <a:cs typeface="Times New Roman" panose="02020603050405020304" pitchFamily="18" charset="0"/>
              </a:rPr>
              <a:t>,</a:t>
            </a:r>
            <a:r>
              <a:rPr lang="zh-CN" altLang="en-US" sz="3200" dirty="0">
                <a:solidFill>
                  <a:srgbClr val="FF0000"/>
                </a:solidFill>
                <a:latin typeface="华文楷体" pitchFamily="2" charset="-122"/>
                <a:ea typeface="华文楷体" pitchFamily="2" charset="-122"/>
                <a:cs typeface="Times New Roman" panose="02020603050405020304" pitchFamily="18" charset="0"/>
              </a:rPr>
              <a:t>也可能是</a:t>
            </a:r>
            <a:r>
              <a:rPr lang="en-US" altLang="zh-CN" sz="3200" dirty="0">
                <a:solidFill>
                  <a:srgbClr val="FF0000"/>
                </a:solidFill>
                <a:latin typeface="华文楷体" pitchFamily="2" charset="-122"/>
                <a:ea typeface="华文楷体" pitchFamily="2" charset="-122"/>
                <a:cs typeface="Times New Roman" panose="02020603050405020304" pitchFamily="18" charset="0"/>
              </a:rPr>
              <a:t>36</a:t>
            </a:r>
            <a:r>
              <a:rPr lang="zh-CN" altLang="en-US" sz="3200" dirty="0">
                <a:solidFill>
                  <a:srgbClr val="FF0000"/>
                </a:solidFill>
                <a:latin typeface="华文楷体" pitchFamily="2" charset="-122"/>
                <a:ea typeface="华文楷体" pitchFamily="2" charset="-122"/>
                <a:cs typeface="Times New Roman" panose="02020603050405020304" pitchFamily="18" charset="0"/>
              </a:rPr>
              <a:t>人。</a:t>
            </a:r>
            <a:endParaRPr lang="zh-CN" altLang="en-US" sz="3200" dirty="0">
              <a:solidFill>
                <a:srgbClr val="FF0000"/>
              </a:solidFill>
              <a:latin typeface="华文楷体" pitchFamily="2" charset="-122"/>
              <a:ea typeface="华文楷体" pitchFamily="2" charset="-122"/>
            </a:endParaRPr>
          </a:p>
        </p:txBody>
      </p:sp>
      <p:sp>
        <p:nvSpPr>
          <p:cNvPr id="15" name="矩形 14"/>
          <p:cNvSpPr/>
          <p:nvPr/>
        </p:nvSpPr>
        <p:spPr>
          <a:xfrm>
            <a:off x="107504" y="5148481"/>
            <a:ext cx="8823924" cy="584775"/>
          </a:xfrm>
          <a:prstGeom prst="rect">
            <a:avLst/>
          </a:prstGeom>
        </p:spPr>
        <p:txBody>
          <a:bodyPr wrap="square">
            <a:spAutoFit/>
          </a:bodyPr>
          <a:lstStyle/>
          <a:p>
            <a:r>
              <a:rPr lang="en-US" altLang="zh-CN" sz="3200" dirty="0">
                <a:solidFill>
                  <a:srgbClr val="FF0000"/>
                </a:solidFill>
                <a:latin typeface="华文楷体" pitchFamily="2" charset="-122"/>
                <a:ea typeface="华文楷体" pitchFamily="2" charset="-122"/>
                <a:cs typeface="Times New Roman" panose="02020603050405020304" pitchFamily="18" charset="0"/>
              </a:rPr>
              <a:t>6</a:t>
            </a:r>
            <a:r>
              <a:rPr lang="zh-CN" altLang="en-US" sz="3200" dirty="0">
                <a:solidFill>
                  <a:srgbClr val="FF0000"/>
                </a:solidFill>
                <a:latin typeface="华文楷体" pitchFamily="2" charset="-122"/>
                <a:ea typeface="华文楷体" pitchFamily="2" charset="-122"/>
                <a:cs typeface="Times New Roman" panose="02020603050405020304" pitchFamily="18" charset="0"/>
              </a:rPr>
              <a:t>和</a:t>
            </a:r>
            <a:r>
              <a:rPr lang="en-US" altLang="zh-CN" sz="3200" dirty="0">
                <a:solidFill>
                  <a:srgbClr val="FF0000"/>
                </a:solidFill>
                <a:latin typeface="华文楷体" pitchFamily="2" charset="-122"/>
                <a:ea typeface="华文楷体" pitchFamily="2" charset="-122"/>
                <a:cs typeface="Times New Roman" panose="02020603050405020304" pitchFamily="18" charset="0"/>
              </a:rPr>
              <a:t>9</a:t>
            </a:r>
            <a:r>
              <a:rPr lang="zh-CN" altLang="en-US" sz="3200" dirty="0">
                <a:solidFill>
                  <a:srgbClr val="FF0000"/>
                </a:solidFill>
                <a:latin typeface="华文楷体" pitchFamily="2" charset="-122"/>
                <a:ea typeface="华文楷体" pitchFamily="2" charset="-122"/>
                <a:cs typeface="Times New Roman" panose="02020603050405020304" pitchFamily="18" charset="0"/>
              </a:rPr>
              <a:t>的公倍数有</a:t>
            </a:r>
            <a:r>
              <a:rPr lang="en-US" altLang="zh-CN" sz="3200" dirty="0">
                <a:solidFill>
                  <a:srgbClr val="FF0000"/>
                </a:solidFill>
                <a:latin typeface="华文楷体" pitchFamily="2" charset="-122"/>
                <a:ea typeface="华文楷体" pitchFamily="2" charset="-122"/>
                <a:cs typeface="Times New Roman" panose="02020603050405020304" pitchFamily="18" charset="0"/>
              </a:rPr>
              <a:t>:18,36,54……</a:t>
            </a:r>
            <a:endParaRPr lang="zh-CN" altLang="en-US" sz="3200" dirty="0">
              <a:solidFill>
                <a:srgbClr val="FF0000"/>
              </a:solidFill>
              <a:latin typeface="华文楷体" pitchFamily="2" charset="-122"/>
              <a:ea typeface="华文楷体" pitchFamily="2" charset="-122"/>
            </a:endParaRPr>
          </a:p>
        </p:txBody>
      </p:sp>
    </p:spTree>
    <p:extLst>
      <p:ext uri="{BB962C8B-B14F-4D97-AF65-F5344CB8AC3E}">
        <p14:creationId xmlns="" xmlns:p14="http://schemas.microsoft.com/office/powerpoint/2010/main" val="194884747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392991" y="782066"/>
            <a:ext cx="8139449" cy="4950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50000"/>
              </a:lnSpc>
            </a:pPr>
            <a:r>
              <a:rPr lang="en-US" altLang="zh-CN" sz="3600" dirty="0" smtClean="0">
                <a:solidFill>
                  <a:srgbClr val="000000"/>
                </a:solidFill>
                <a:latin typeface="黑体" pitchFamily="49" charset="-122"/>
                <a:ea typeface="黑体" pitchFamily="49" charset="-122"/>
              </a:rPr>
              <a:t>1.</a:t>
            </a:r>
            <a:r>
              <a:rPr lang="zh-CN" altLang="en-US" sz="3600" dirty="0">
                <a:solidFill>
                  <a:srgbClr val="000000"/>
                </a:solidFill>
              </a:rPr>
              <a:t>一般求“最小”“至少”时</a:t>
            </a:r>
            <a:r>
              <a:rPr lang="en-US" altLang="zh-CN" sz="3600" dirty="0">
                <a:solidFill>
                  <a:srgbClr val="000000"/>
                </a:solidFill>
              </a:rPr>
              <a:t>,</a:t>
            </a:r>
            <a:r>
              <a:rPr lang="zh-CN" altLang="en-US" sz="3600" dirty="0">
                <a:solidFill>
                  <a:srgbClr val="000000"/>
                </a:solidFill>
              </a:rPr>
              <a:t>应用最小公倍数作结果。而如果有一个数的范围</a:t>
            </a:r>
            <a:r>
              <a:rPr lang="en-US" altLang="zh-CN" sz="3600" dirty="0">
                <a:solidFill>
                  <a:srgbClr val="000000"/>
                </a:solidFill>
              </a:rPr>
              <a:t>,</a:t>
            </a:r>
            <a:r>
              <a:rPr lang="zh-CN" altLang="en-US" sz="3600" dirty="0">
                <a:solidFill>
                  <a:srgbClr val="000000"/>
                </a:solidFill>
              </a:rPr>
              <a:t>且最小公倍数又不在这个范围之内</a:t>
            </a:r>
            <a:r>
              <a:rPr lang="en-US" altLang="zh-CN" sz="3600" dirty="0">
                <a:solidFill>
                  <a:srgbClr val="000000"/>
                </a:solidFill>
              </a:rPr>
              <a:t>,</a:t>
            </a:r>
            <a:r>
              <a:rPr lang="zh-CN" altLang="en-US" sz="3600" dirty="0">
                <a:solidFill>
                  <a:srgbClr val="000000"/>
                </a:solidFill>
              </a:rPr>
              <a:t>就用最小公倍数乘</a:t>
            </a:r>
            <a:r>
              <a:rPr lang="en-US" altLang="zh-CN" sz="3600" dirty="0">
                <a:solidFill>
                  <a:srgbClr val="000000"/>
                </a:solidFill>
              </a:rPr>
              <a:t>2,3,…</a:t>
            </a:r>
            <a:r>
              <a:rPr lang="zh-CN" altLang="en-US" sz="3600" dirty="0">
                <a:solidFill>
                  <a:srgbClr val="000000"/>
                </a:solidFill>
              </a:rPr>
              <a:t>求出其他的在这个范围内的公倍数。如果是问可能的情况</a:t>
            </a:r>
            <a:r>
              <a:rPr lang="en-US" altLang="zh-CN" sz="3600" dirty="0">
                <a:solidFill>
                  <a:srgbClr val="000000"/>
                </a:solidFill>
              </a:rPr>
              <a:t>,</a:t>
            </a:r>
            <a:r>
              <a:rPr lang="zh-CN" altLang="en-US" sz="3600" dirty="0">
                <a:solidFill>
                  <a:srgbClr val="000000"/>
                </a:solidFill>
              </a:rPr>
              <a:t>那么需写出两至三种或更多可能的</a:t>
            </a:r>
            <a:r>
              <a:rPr lang="zh-CN" altLang="en-US" sz="3600" dirty="0" smtClean="0">
                <a:solidFill>
                  <a:srgbClr val="000000"/>
                </a:solidFill>
              </a:rPr>
              <a:t>情况。</a:t>
            </a:r>
            <a:endParaRPr lang="zh-CN" altLang="zh-CN" sz="3600" dirty="0">
              <a:solidFill>
                <a:srgbClr val="000000"/>
              </a:solidFill>
              <a:latin typeface="黑体" pitchFamily="49" charset="-122"/>
              <a:ea typeface="黑体" pitchFamily="49" charset="-122"/>
            </a:endParaRPr>
          </a:p>
        </p:txBody>
      </p:sp>
      <p:grpSp>
        <p:nvGrpSpPr>
          <p:cNvPr id="10" name="Group 8"/>
          <p:cNvGrpSpPr>
            <a:grpSpLocks/>
          </p:cNvGrpSpPr>
          <p:nvPr/>
        </p:nvGrpSpPr>
        <p:grpSpPr bwMode="auto">
          <a:xfrm>
            <a:off x="6551613" y="44450"/>
            <a:ext cx="2592387" cy="1008063"/>
            <a:chOff x="0" y="0"/>
            <a:chExt cx="1633" cy="635"/>
          </a:xfrm>
        </p:grpSpPr>
        <p:pic>
          <p:nvPicPr>
            <p:cNvPr id="11" name="Picture 9"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0"/>
              <a:ext cx="1633"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2"/>
            <p:cNvSpPr txBox="1">
              <a:spLocks noChangeArrowheads="1"/>
            </p:cNvSpPr>
            <p:nvPr/>
          </p:nvSpPr>
          <p:spPr bwMode="auto">
            <a:xfrm>
              <a:off x="45" y="0"/>
              <a:ext cx="1497"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itchFamily="34" charset="0"/>
                  <a:ea typeface="宋体" pitchFamily="2" charset="-122"/>
                </a:defRPr>
              </a:lvl1pPr>
              <a:lvl2pPr defTabSz="923925">
                <a:defRPr sz="2400" b="1">
                  <a:solidFill>
                    <a:srgbClr val="CC0000"/>
                  </a:solidFill>
                  <a:latin typeface="Calibri" pitchFamily="34" charset="0"/>
                  <a:ea typeface="宋体" pitchFamily="2" charset="-122"/>
                </a:defRPr>
              </a:lvl2pPr>
              <a:lvl3pPr defTabSz="923925">
                <a:defRPr sz="2400" b="1">
                  <a:solidFill>
                    <a:srgbClr val="CC0000"/>
                  </a:solidFill>
                  <a:latin typeface="Calibri" pitchFamily="34" charset="0"/>
                  <a:ea typeface="宋体" pitchFamily="2" charset="-122"/>
                </a:defRPr>
              </a:lvl3pPr>
              <a:lvl4pPr defTabSz="923925">
                <a:defRPr sz="2400" b="1">
                  <a:solidFill>
                    <a:srgbClr val="CC0000"/>
                  </a:solidFill>
                  <a:latin typeface="Calibri" pitchFamily="34" charset="0"/>
                  <a:ea typeface="宋体" pitchFamily="2" charset="-122"/>
                </a:defRPr>
              </a:lvl4pPr>
              <a:lvl5pPr defTabSz="923925">
                <a:defRPr sz="2400" b="1">
                  <a:solidFill>
                    <a:srgbClr val="CC0000"/>
                  </a:solidFill>
                  <a:latin typeface="Calibri" pitchFamily="34" charset="0"/>
                  <a:ea typeface="宋体" pitchFamily="2" charset="-122"/>
                </a:defRPr>
              </a:lvl5pPr>
              <a:lvl6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6pPr>
              <a:lvl7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7pPr>
              <a:lvl8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8pPr>
              <a:lvl9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9pPr>
            </a:lstStyle>
            <a:p>
              <a:pPr algn="r"/>
              <a:r>
                <a:rPr lang="zh-CN" altLang="en-US" sz="3200" dirty="0" smtClean="0">
                  <a:latin typeface="Arial" pitchFamily="34" charset="0"/>
                  <a:ea typeface="黑体" pitchFamily="49" charset="-122"/>
                </a:rPr>
                <a:t>课 堂 小 结</a:t>
              </a:r>
              <a:endParaRPr lang="zh-CN" altLang="en-US" sz="3200" dirty="0">
                <a:latin typeface="Arial" pitchFamily="34" charset="0"/>
                <a:ea typeface="黑体" pitchFamily="49" charset="-122"/>
              </a:endParaRPr>
            </a:p>
          </p:txBody>
        </p:sp>
      </p:grpSp>
      <p:grpSp>
        <p:nvGrpSpPr>
          <p:cNvPr id="14" name="组合 9"/>
          <p:cNvGrpSpPr/>
          <p:nvPr/>
        </p:nvGrpSpPr>
        <p:grpSpPr>
          <a:xfrm>
            <a:off x="5939527" y="5733256"/>
            <a:ext cx="1656809" cy="877791"/>
            <a:chOff x="5939527" y="5733256"/>
            <a:chExt cx="1656809" cy="877791"/>
          </a:xfrm>
        </p:grpSpPr>
        <p:pic>
          <p:nvPicPr>
            <p:cNvPr id="15" name="Picture 34">
              <a:hlinkClick r:id="rId3" action="ppaction://hlinksldjump"/>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5940574" y="5733256"/>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Text Box 18">
              <a:hlinkClick r:id="" action="ppaction://hlinkshowjump?jump=firstslide">
                <a:snd r:embed="rId5"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grpSp>
    </p:spTree>
    <p:extLst>
      <p:ext uri="{BB962C8B-B14F-4D97-AF65-F5344CB8AC3E}">
        <p14:creationId xmlns="" xmlns:p14="http://schemas.microsoft.com/office/powerpoint/2010/main" val="384100468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Group 17"/>
          <p:cNvGrpSpPr>
            <a:grpSpLocks/>
          </p:cNvGrpSpPr>
          <p:nvPr/>
        </p:nvGrpSpPr>
        <p:grpSpPr bwMode="auto">
          <a:xfrm>
            <a:off x="1403350" y="1268413"/>
            <a:ext cx="1800225" cy="792162"/>
            <a:chOff x="1066" y="2795"/>
            <a:chExt cx="1134" cy="499"/>
          </a:xfrm>
        </p:grpSpPr>
        <p:sp>
          <p:nvSpPr>
            <p:cNvPr id="22533" name="AutoShape 13">
              <a:hlinkClick r:id="" action="ppaction://hlinkshowjump?jump=nextslide"/>
            </p:cNvPr>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headEnd/>
              <a:tailEnd/>
            </a:ln>
          </p:spPr>
          <p:txBody>
            <a:bodyPr wrap="none" anchor="ctr"/>
            <a:lstStyle/>
            <a:p>
              <a:pPr algn="ctr"/>
              <a:endParaRPr lang="zh-CN" altLang="en-US" sz="2800"/>
            </a:p>
          </p:txBody>
        </p:sp>
        <p:sp>
          <p:nvSpPr>
            <p:cNvPr id="22534" name="Text Box 14">
              <a:hlinkClick r:id="" action="ppaction://hlinkshowjump?jump=nextslide"/>
            </p:cNvPr>
            <p:cNvSpPr txBox="1">
              <a:spLocks noChangeArrowheads="1"/>
            </p:cNvSpPr>
            <p:nvPr/>
          </p:nvSpPr>
          <p:spPr bwMode="auto">
            <a:xfrm>
              <a:off x="1156" y="2840"/>
              <a:ext cx="953"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p>
          </p:txBody>
        </p:sp>
      </p:grpSp>
      <p:grpSp>
        <p:nvGrpSpPr>
          <p:cNvPr id="4" name="Group 18"/>
          <p:cNvGrpSpPr>
            <a:grpSpLocks/>
          </p:cNvGrpSpPr>
          <p:nvPr/>
        </p:nvGrpSpPr>
        <p:grpSpPr bwMode="auto">
          <a:xfrm>
            <a:off x="4427538" y="1268413"/>
            <a:ext cx="1800225" cy="792162"/>
            <a:chOff x="3016" y="2750"/>
            <a:chExt cx="1134" cy="499"/>
          </a:xfrm>
        </p:grpSpPr>
        <p:sp>
          <p:nvSpPr>
            <p:cNvPr id="22536" name="AutoShape 15">
              <a:hlinkClick r:id="" action="ppaction://noaction"/>
            </p:cNvPr>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headEnd/>
              <a:tailEnd/>
            </a:ln>
          </p:spPr>
          <p:txBody>
            <a:bodyPr wrap="none" anchor="ctr"/>
            <a:lstStyle/>
            <a:p>
              <a:pPr algn="ctr"/>
              <a:endParaRPr lang="zh-CN" altLang="en-US" sz="2800"/>
            </a:p>
          </p:txBody>
        </p:sp>
        <p:sp>
          <p:nvSpPr>
            <p:cNvPr id="22537" name="Text Box 16">
              <a:hlinkClick r:id="rId2" action="ppaction://hlinksldjump"/>
            </p:cNvPr>
            <p:cNvSpPr txBox="1">
              <a:spLocks noChangeArrowheads="1"/>
            </p:cNvSpPr>
            <p:nvPr/>
          </p:nvSpPr>
          <p:spPr bwMode="auto">
            <a:xfrm>
              <a:off x="3107" y="2795"/>
              <a:ext cx="953"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2</a:t>
              </a:r>
            </a:p>
          </p:txBody>
        </p:sp>
      </p:grpSp>
      <p:grpSp>
        <p:nvGrpSpPr>
          <p:cNvPr id="17" name="组合 9"/>
          <p:cNvGrpSpPr/>
          <p:nvPr/>
        </p:nvGrpSpPr>
        <p:grpSpPr>
          <a:xfrm>
            <a:off x="5939527" y="5733256"/>
            <a:ext cx="1656809" cy="877791"/>
            <a:chOff x="5939527" y="5733256"/>
            <a:chExt cx="1656809" cy="877791"/>
          </a:xfrm>
        </p:grpSpPr>
        <p:pic>
          <p:nvPicPr>
            <p:cNvPr id="18" name="Picture 34">
              <a:hlinkClick r:id="rId3" action="ppaction://hlinksldjump"/>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5940574" y="5733256"/>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 Box 18">
              <a:hlinkClick r:id="" action="ppaction://hlinkshowjump?jump=firstslide">
                <a:snd r:embed="rId5"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grpSp>
      <p:sp>
        <p:nvSpPr>
          <p:cNvPr id="21" name="云形标注 20"/>
          <p:cNvSpPr/>
          <p:nvPr/>
        </p:nvSpPr>
        <p:spPr>
          <a:xfrm>
            <a:off x="1285852" y="2928934"/>
            <a:ext cx="4714908" cy="1428760"/>
          </a:xfrm>
          <a:prstGeom prst="cloudCallout">
            <a:avLst>
              <a:gd name="adj1" fmla="val 63728"/>
              <a:gd name="adj2" fmla="val -180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黑体" pitchFamily="49" charset="-122"/>
                <a:ea typeface="黑体" pitchFamily="49" charset="-122"/>
              </a:rPr>
              <a:t>让我仔细想一想！</a:t>
            </a:r>
            <a:endParaRPr lang="zh-CN" altLang="en-US" sz="3200" dirty="0">
              <a:solidFill>
                <a:schemeClr val="tx1"/>
              </a:solidFill>
              <a:latin typeface="黑体" pitchFamily="49" charset="-122"/>
              <a:ea typeface="黑体" pitchFamily="49" charset="-122"/>
            </a:endParaRPr>
          </a:p>
        </p:txBody>
      </p:sp>
      <p:grpSp>
        <p:nvGrpSpPr>
          <p:cNvPr id="22" name="Group 8"/>
          <p:cNvGrpSpPr>
            <a:grpSpLocks/>
          </p:cNvGrpSpPr>
          <p:nvPr/>
        </p:nvGrpSpPr>
        <p:grpSpPr bwMode="auto">
          <a:xfrm>
            <a:off x="6551613" y="44450"/>
            <a:ext cx="2592387" cy="1008063"/>
            <a:chOff x="0" y="0"/>
            <a:chExt cx="1633" cy="635"/>
          </a:xfrm>
        </p:grpSpPr>
        <p:pic>
          <p:nvPicPr>
            <p:cNvPr id="23" name="Picture 9" descr="1"/>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0"/>
              <a:ext cx="1633"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 name="Rectangle 2"/>
            <p:cNvSpPr txBox="1">
              <a:spLocks noChangeArrowheads="1"/>
            </p:cNvSpPr>
            <p:nvPr/>
          </p:nvSpPr>
          <p:spPr bwMode="auto">
            <a:xfrm>
              <a:off x="45" y="0"/>
              <a:ext cx="1497"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itchFamily="34" charset="0"/>
                  <a:ea typeface="宋体" pitchFamily="2" charset="-122"/>
                </a:defRPr>
              </a:lvl1pPr>
              <a:lvl2pPr defTabSz="923925">
                <a:defRPr sz="2400" b="1">
                  <a:solidFill>
                    <a:srgbClr val="CC0000"/>
                  </a:solidFill>
                  <a:latin typeface="Calibri" pitchFamily="34" charset="0"/>
                  <a:ea typeface="宋体" pitchFamily="2" charset="-122"/>
                </a:defRPr>
              </a:lvl2pPr>
              <a:lvl3pPr defTabSz="923925">
                <a:defRPr sz="2400" b="1">
                  <a:solidFill>
                    <a:srgbClr val="CC0000"/>
                  </a:solidFill>
                  <a:latin typeface="Calibri" pitchFamily="34" charset="0"/>
                  <a:ea typeface="宋体" pitchFamily="2" charset="-122"/>
                </a:defRPr>
              </a:lvl3pPr>
              <a:lvl4pPr defTabSz="923925">
                <a:defRPr sz="2400" b="1">
                  <a:solidFill>
                    <a:srgbClr val="CC0000"/>
                  </a:solidFill>
                  <a:latin typeface="Calibri" pitchFamily="34" charset="0"/>
                  <a:ea typeface="宋体" pitchFamily="2" charset="-122"/>
                </a:defRPr>
              </a:lvl4pPr>
              <a:lvl5pPr defTabSz="923925">
                <a:defRPr sz="2400" b="1">
                  <a:solidFill>
                    <a:srgbClr val="CC0000"/>
                  </a:solidFill>
                  <a:latin typeface="Calibri" pitchFamily="34" charset="0"/>
                  <a:ea typeface="宋体" pitchFamily="2" charset="-122"/>
                </a:defRPr>
              </a:lvl5pPr>
              <a:lvl6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6pPr>
              <a:lvl7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7pPr>
              <a:lvl8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8pPr>
              <a:lvl9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9pPr>
            </a:lstStyle>
            <a:p>
              <a:pPr algn="r"/>
              <a:r>
                <a:rPr lang="zh-CN" altLang="en-US" sz="3200" dirty="0" smtClean="0">
                  <a:latin typeface="Arial" pitchFamily="34" charset="0"/>
                  <a:ea typeface="黑体" pitchFamily="49" charset="-122"/>
                </a:rPr>
                <a:t>作 业 设 计</a:t>
              </a:r>
              <a:endParaRPr lang="zh-CN" altLang="en-US" sz="3200" dirty="0">
                <a:latin typeface="Arial" pitchFamily="34" charset="0"/>
                <a:ea typeface="黑体" pitchFamily="49" charset="-122"/>
              </a:endParaRPr>
            </a:p>
          </p:txBody>
        </p:sp>
      </p:grpSp>
      <p:pic>
        <p:nvPicPr>
          <p:cNvPr id="16" name="Picture 2"/>
          <p:cNvPicPr>
            <a:picLocks noChangeAspect="1" noChangeArrowheads="1"/>
          </p:cNvPicPr>
          <p:nvPr/>
        </p:nvPicPr>
        <p:blipFill>
          <a:blip r:embed="rId7">
            <a:clrChange>
              <a:clrFrom>
                <a:srgbClr val="FFFF00"/>
              </a:clrFrom>
              <a:clrTo>
                <a:srgbClr val="FFFF00">
                  <a:alpha val="0"/>
                </a:srgbClr>
              </a:clrTo>
            </a:clrChange>
            <a:extLst>
              <a:ext uri="{28A0092B-C50C-407E-A947-70E740481C1C}">
                <a14:useLocalDpi xmlns="" xmlns:a14="http://schemas.microsoft.com/office/drawing/2010/main" val="0"/>
              </a:ext>
            </a:extLst>
          </a:blip>
          <a:stretch>
            <a:fillRect/>
          </a:stretch>
        </p:blipFill>
        <p:spPr bwMode="auto">
          <a:xfrm flipH="1">
            <a:off x="6768455" y="2551790"/>
            <a:ext cx="1358040" cy="2493685"/>
          </a:xfrm>
          <a:prstGeom prst="rect">
            <a:avLst/>
          </a:prstGeom>
          <a:noFill/>
        </p:spPr>
      </p:pic>
    </p:spTree>
    <p:extLst>
      <p:ext uri="{BB962C8B-B14F-4D97-AF65-F5344CB8AC3E}">
        <p14:creationId xmlns="" xmlns:p14="http://schemas.microsoft.com/office/powerpoint/2010/main" val="30442736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6551613" y="44450"/>
            <a:ext cx="2592387" cy="1008063"/>
            <a:chOff x="0" y="0"/>
            <a:chExt cx="1633" cy="635"/>
          </a:xfrm>
        </p:grpSpPr>
        <p:pic>
          <p:nvPicPr>
            <p:cNvPr id="5" name="Picture 9"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0"/>
              <a:ext cx="1633"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bwMode="auto">
            <a:xfrm>
              <a:off x="45" y="0"/>
              <a:ext cx="1497"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itchFamily="34" charset="0"/>
                  <a:ea typeface="宋体" pitchFamily="2" charset="-122"/>
                </a:defRPr>
              </a:lvl1pPr>
              <a:lvl2pPr defTabSz="923925">
                <a:defRPr sz="2400" b="1">
                  <a:solidFill>
                    <a:srgbClr val="CC0000"/>
                  </a:solidFill>
                  <a:latin typeface="Calibri" pitchFamily="34" charset="0"/>
                  <a:ea typeface="宋体" pitchFamily="2" charset="-122"/>
                </a:defRPr>
              </a:lvl2pPr>
              <a:lvl3pPr defTabSz="923925">
                <a:defRPr sz="2400" b="1">
                  <a:solidFill>
                    <a:srgbClr val="CC0000"/>
                  </a:solidFill>
                  <a:latin typeface="Calibri" pitchFamily="34" charset="0"/>
                  <a:ea typeface="宋体" pitchFamily="2" charset="-122"/>
                </a:defRPr>
              </a:lvl3pPr>
              <a:lvl4pPr defTabSz="923925">
                <a:defRPr sz="2400" b="1">
                  <a:solidFill>
                    <a:srgbClr val="CC0000"/>
                  </a:solidFill>
                  <a:latin typeface="Calibri" pitchFamily="34" charset="0"/>
                  <a:ea typeface="宋体" pitchFamily="2" charset="-122"/>
                </a:defRPr>
              </a:lvl4pPr>
              <a:lvl5pPr defTabSz="923925">
                <a:defRPr sz="2400" b="1">
                  <a:solidFill>
                    <a:srgbClr val="CC0000"/>
                  </a:solidFill>
                  <a:latin typeface="Calibri" pitchFamily="34" charset="0"/>
                  <a:ea typeface="宋体" pitchFamily="2" charset="-122"/>
                </a:defRPr>
              </a:lvl5pPr>
              <a:lvl6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6pPr>
              <a:lvl7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7pPr>
              <a:lvl8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8pPr>
              <a:lvl9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9pPr>
            </a:lstStyle>
            <a:p>
              <a:pPr algn="r"/>
              <a:r>
                <a:rPr lang="zh-CN" altLang="en-US" sz="3200" dirty="0" smtClean="0">
                  <a:latin typeface="Arial" pitchFamily="34" charset="0"/>
                  <a:ea typeface="黑体" pitchFamily="49" charset="-122"/>
                </a:rPr>
                <a:t>复 习 准 备</a:t>
              </a:r>
              <a:endParaRPr lang="zh-CN" altLang="en-US" sz="3200" dirty="0">
                <a:latin typeface="Arial" pitchFamily="34" charset="0"/>
                <a:ea typeface="黑体" pitchFamily="49" charset="-122"/>
              </a:endParaRPr>
            </a:p>
          </p:txBody>
        </p:sp>
      </p:grpSp>
      <p:sp>
        <p:nvSpPr>
          <p:cNvPr id="3" name="矩形 2"/>
          <p:cNvSpPr/>
          <p:nvPr/>
        </p:nvSpPr>
        <p:spPr>
          <a:xfrm>
            <a:off x="6551613" y="1113998"/>
            <a:ext cx="4572000" cy="461665"/>
          </a:xfrm>
          <a:prstGeom prst="rect">
            <a:avLst/>
          </a:prstGeom>
        </p:spPr>
        <p:txBody>
          <a:bodyPr>
            <a:spAutoFit/>
          </a:bodyPr>
          <a:lstStyle/>
          <a:p>
            <a:r>
              <a:rPr lang="zh-CN" altLang="zh-CN" i="1" dirty="0"/>
              <a:t>　　　　</a:t>
            </a:r>
            <a:endParaRPr lang="zh-CN" altLang="en-US" dirty="0"/>
          </a:p>
        </p:txBody>
      </p:sp>
      <p:sp>
        <p:nvSpPr>
          <p:cNvPr id="12" name="矩形 11"/>
          <p:cNvSpPr/>
          <p:nvPr/>
        </p:nvSpPr>
        <p:spPr>
          <a:xfrm>
            <a:off x="566011" y="1876289"/>
            <a:ext cx="8577989" cy="769441"/>
          </a:xfrm>
          <a:prstGeom prst="rect">
            <a:avLst/>
          </a:prstGeom>
        </p:spPr>
        <p:txBody>
          <a:bodyPr wrap="none">
            <a:spAutoFit/>
          </a:bodyPr>
          <a:lstStyle/>
          <a:p>
            <a:r>
              <a:rPr lang="zh-CN" altLang="en-US" sz="4400" dirty="0">
                <a:solidFill>
                  <a:schemeClr val="tx1">
                    <a:lumMod val="95000"/>
                    <a:lumOff val="5000"/>
                  </a:schemeClr>
                </a:solidFill>
                <a:latin typeface="华文楷体" pitchFamily="2" charset="-122"/>
                <a:ea typeface="华文楷体" pitchFamily="2" charset="-122"/>
              </a:rPr>
              <a:t>请你们说出</a:t>
            </a:r>
            <a:r>
              <a:rPr lang="en-US" altLang="zh-CN" sz="4400" dirty="0">
                <a:solidFill>
                  <a:schemeClr val="tx1">
                    <a:lumMod val="95000"/>
                    <a:lumOff val="5000"/>
                  </a:schemeClr>
                </a:solidFill>
                <a:latin typeface="华文楷体" pitchFamily="2" charset="-122"/>
                <a:ea typeface="华文楷体" pitchFamily="2" charset="-122"/>
              </a:rPr>
              <a:t>50</a:t>
            </a:r>
            <a:r>
              <a:rPr lang="zh-CN" altLang="en-US" sz="4400" dirty="0">
                <a:solidFill>
                  <a:schemeClr val="tx1">
                    <a:lumMod val="95000"/>
                    <a:lumOff val="5000"/>
                  </a:schemeClr>
                </a:solidFill>
                <a:latin typeface="华文楷体" pitchFamily="2" charset="-122"/>
                <a:ea typeface="华文楷体" pitchFamily="2" charset="-122"/>
              </a:rPr>
              <a:t>以内</a:t>
            </a:r>
            <a:r>
              <a:rPr lang="en-US" altLang="zh-CN" sz="4400" dirty="0">
                <a:solidFill>
                  <a:schemeClr val="tx1">
                    <a:lumMod val="95000"/>
                    <a:lumOff val="5000"/>
                  </a:schemeClr>
                </a:solidFill>
                <a:latin typeface="华文楷体" pitchFamily="2" charset="-122"/>
                <a:ea typeface="华文楷体" pitchFamily="2" charset="-122"/>
              </a:rPr>
              <a:t>5</a:t>
            </a:r>
            <a:r>
              <a:rPr lang="zh-CN" altLang="en-US" sz="4400" dirty="0">
                <a:solidFill>
                  <a:schemeClr val="tx1">
                    <a:lumMod val="95000"/>
                    <a:lumOff val="5000"/>
                  </a:schemeClr>
                </a:solidFill>
                <a:latin typeface="华文楷体" pitchFamily="2" charset="-122"/>
                <a:ea typeface="华文楷体" pitchFamily="2" charset="-122"/>
              </a:rPr>
              <a:t>和</a:t>
            </a:r>
            <a:r>
              <a:rPr lang="en-US" altLang="zh-CN" sz="4400" dirty="0">
                <a:solidFill>
                  <a:schemeClr val="tx1">
                    <a:lumMod val="95000"/>
                    <a:lumOff val="5000"/>
                  </a:schemeClr>
                </a:solidFill>
                <a:latin typeface="华文楷体" pitchFamily="2" charset="-122"/>
                <a:ea typeface="华文楷体" pitchFamily="2" charset="-122"/>
              </a:rPr>
              <a:t>3</a:t>
            </a:r>
            <a:r>
              <a:rPr lang="zh-CN" altLang="en-US" sz="4400" dirty="0">
                <a:solidFill>
                  <a:schemeClr val="tx1">
                    <a:lumMod val="95000"/>
                    <a:lumOff val="5000"/>
                  </a:schemeClr>
                </a:solidFill>
                <a:latin typeface="华文楷体" pitchFamily="2" charset="-122"/>
                <a:ea typeface="华文楷体" pitchFamily="2" charset="-122"/>
              </a:rPr>
              <a:t>的公倍数。</a:t>
            </a:r>
            <a:endParaRPr lang="zh-CN" altLang="zh-CN" sz="4400" dirty="0">
              <a:solidFill>
                <a:schemeClr val="tx1">
                  <a:lumMod val="95000"/>
                  <a:lumOff val="5000"/>
                </a:schemeClr>
              </a:solidFill>
              <a:latin typeface="华文楷体" pitchFamily="2" charset="-122"/>
              <a:ea typeface="华文楷体" pitchFamily="2" charset="-122"/>
            </a:endParaRPr>
          </a:p>
        </p:txBody>
      </p:sp>
      <p:sp>
        <p:nvSpPr>
          <p:cNvPr id="13" name="矩形 12"/>
          <p:cNvSpPr/>
          <p:nvPr/>
        </p:nvSpPr>
        <p:spPr>
          <a:xfrm>
            <a:off x="1069247" y="2939460"/>
            <a:ext cx="6365252" cy="1754326"/>
          </a:xfrm>
          <a:prstGeom prst="rect">
            <a:avLst/>
          </a:prstGeom>
        </p:spPr>
        <p:txBody>
          <a:bodyPr wrap="square">
            <a:spAutoFit/>
          </a:bodyPr>
          <a:lstStyle/>
          <a:p>
            <a:r>
              <a:rPr lang="en-US" altLang="zh-CN" sz="5400" dirty="0" smtClean="0">
                <a:latin typeface="华文楷体" pitchFamily="2" charset="-122"/>
                <a:ea typeface="华文楷体" pitchFamily="2" charset="-122"/>
              </a:rPr>
              <a:t>50</a:t>
            </a:r>
            <a:r>
              <a:rPr lang="zh-CN" altLang="en-US" sz="5400" dirty="0">
                <a:latin typeface="华文楷体" pitchFamily="2" charset="-122"/>
                <a:ea typeface="华文楷体" pitchFamily="2" charset="-122"/>
              </a:rPr>
              <a:t>以内</a:t>
            </a:r>
            <a:r>
              <a:rPr lang="en-US" altLang="zh-CN" sz="5400" dirty="0">
                <a:latin typeface="华文楷体" pitchFamily="2" charset="-122"/>
                <a:ea typeface="华文楷体" pitchFamily="2" charset="-122"/>
              </a:rPr>
              <a:t>5</a:t>
            </a:r>
            <a:r>
              <a:rPr lang="zh-CN" altLang="en-US" sz="5400" dirty="0">
                <a:latin typeface="华文楷体" pitchFamily="2" charset="-122"/>
                <a:ea typeface="华文楷体" pitchFamily="2" charset="-122"/>
              </a:rPr>
              <a:t>和</a:t>
            </a:r>
            <a:r>
              <a:rPr lang="en-US" altLang="zh-CN" sz="5400" dirty="0">
                <a:latin typeface="华文楷体" pitchFamily="2" charset="-122"/>
                <a:ea typeface="华文楷体" pitchFamily="2" charset="-122"/>
              </a:rPr>
              <a:t>3</a:t>
            </a:r>
            <a:r>
              <a:rPr lang="zh-CN" altLang="en-US" sz="5400" dirty="0">
                <a:latin typeface="华文楷体" pitchFamily="2" charset="-122"/>
                <a:ea typeface="华文楷体" pitchFamily="2" charset="-122"/>
              </a:rPr>
              <a:t>的公倍数有</a:t>
            </a:r>
            <a:r>
              <a:rPr lang="en-US" altLang="zh-CN" sz="5400" dirty="0">
                <a:latin typeface="华文楷体" pitchFamily="2" charset="-122"/>
                <a:ea typeface="华文楷体" pitchFamily="2" charset="-122"/>
              </a:rPr>
              <a:t>15,30,45</a:t>
            </a:r>
            <a:r>
              <a:rPr lang="zh-CN" altLang="en-US" sz="5400" dirty="0">
                <a:latin typeface="华文楷体" pitchFamily="2" charset="-122"/>
                <a:ea typeface="华文楷体" pitchFamily="2" charset="-122"/>
              </a:rPr>
              <a:t>。</a:t>
            </a:r>
          </a:p>
        </p:txBody>
      </p:sp>
    </p:spTree>
    <p:extLst>
      <p:ext uri="{BB962C8B-B14F-4D97-AF65-F5344CB8AC3E}">
        <p14:creationId xmlns="" xmlns:p14="http://schemas.microsoft.com/office/powerpoint/2010/main" val="1673549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71475" y="2571744"/>
            <a:ext cx="8486805" cy="26630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8" name="Group 38"/>
          <p:cNvGrpSpPr>
            <a:grpSpLocks/>
          </p:cNvGrpSpPr>
          <p:nvPr/>
        </p:nvGrpSpPr>
        <p:grpSpPr bwMode="auto">
          <a:xfrm>
            <a:off x="3347864" y="188640"/>
            <a:ext cx="1800225" cy="792162"/>
            <a:chOff x="1066" y="2795"/>
            <a:chExt cx="1134" cy="499"/>
          </a:xfrm>
        </p:grpSpPr>
        <p:sp>
          <p:nvSpPr>
            <p:cNvPr id="29" name="AutoShape 39"/>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headEnd/>
              <a:tailEnd/>
            </a:ln>
          </p:spPr>
          <p:txBody>
            <a:bodyPr wrap="none" anchor="ctr"/>
            <a:lstStyle/>
            <a:p>
              <a:pPr algn="ctr"/>
              <a:endParaRPr lang="zh-CN" altLang="en-US" sz="2800"/>
            </a:p>
          </p:txBody>
        </p:sp>
        <p:sp>
          <p:nvSpPr>
            <p:cNvPr id="30" name="Text Box 40"/>
            <p:cNvSpPr txBox="1">
              <a:spLocks noChangeArrowheads="1"/>
            </p:cNvSpPr>
            <p:nvPr/>
          </p:nvSpPr>
          <p:spPr bwMode="auto">
            <a:xfrm>
              <a:off x="1156" y="2840"/>
              <a:ext cx="953"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1</a:t>
              </a:r>
            </a:p>
          </p:txBody>
        </p:sp>
      </p:grpSp>
      <p:sp>
        <p:nvSpPr>
          <p:cNvPr id="10" name="Text Box 10"/>
          <p:cNvSpPr txBox="1">
            <a:spLocks noChangeArrowheads="1"/>
          </p:cNvSpPr>
          <p:nvPr/>
        </p:nvSpPr>
        <p:spPr bwMode="auto">
          <a:xfrm>
            <a:off x="423224" y="1500174"/>
            <a:ext cx="8720776" cy="1079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r>
              <a:rPr lang="en-US" altLang="zh-CN" sz="3200" dirty="0" smtClean="0">
                <a:solidFill>
                  <a:srgbClr val="000000"/>
                </a:solidFill>
                <a:latin typeface="+mn-ea"/>
                <a:ea typeface="+mn-ea"/>
              </a:rPr>
              <a:t>10.</a:t>
            </a:r>
            <a:r>
              <a:rPr lang="zh-CN" altLang="en-US" sz="3200" dirty="0" smtClean="0">
                <a:solidFill>
                  <a:srgbClr val="FF0066"/>
                </a:solidFill>
                <a:latin typeface="+mn-ea"/>
                <a:ea typeface="+mn-ea"/>
              </a:rPr>
              <a:t> </a:t>
            </a:r>
            <a:r>
              <a:rPr lang="zh-CN" altLang="en-US" sz="3200" dirty="0" smtClean="0">
                <a:solidFill>
                  <a:schemeClr val="tx1"/>
                </a:solidFill>
                <a:latin typeface="+mn-ea"/>
                <a:ea typeface="+mn-ea"/>
              </a:rPr>
              <a:t>这两路公共汽车同时发车后，过多少分钟两路车第二次同时发车？</a:t>
            </a:r>
            <a:endParaRPr lang="zh-CN" altLang="en-US" sz="3200" dirty="0">
              <a:solidFill>
                <a:srgbClr val="000000"/>
              </a:solidFill>
              <a:latin typeface="+mn-ea"/>
              <a:ea typeface="+mn-ea"/>
            </a:endParaRPr>
          </a:p>
        </p:txBody>
      </p:sp>
      <p:sp>
        <p:nvSpPr>
          <p:cNvPr id="4" name="矩形 3"/>
          <p:cNvSpPr/>
          <p:nvPr/>
        </p:nvSpPr>
        <p:spPr>
          <a:xfrm>
            <a:off x="35496" y="908720"/>
            <a:ext cx="5750292" cy="584775"/>
          </a:xfrm>
          <a:prstGeom prst="rect">
            <a:avLst/>
          </a:prstGeom>
        </p:spPr>
        <p:txBody>
          <a:bodyPr wrap="none">
            <a:spAutoFit/>
          </a:bodyPr>
          <a:lstStyle/>
          <a:p>
            <a:r>
              <a:rPr lang="zh-CN" altLang="zh-CN" sz="3200" dirty="0">
                <a:latin typeface="+mj-ea"/>
                <a:ea typeface="+mj-ea"/>
              </a:rPr>
              <a:t>教材第</a:t>
            </a:r>
            <a:r>
              <a:rPr lang="en-US" altLang="zh-CN" sz="3200" dirty="0">
                <a:latin typeface="+mj-ea"/>
                <a:ea typeface="+mj-ea"/>
              </a:rPr>
              <a:t>72</a:t>
            </a:r>
            <a:r>
              <a:rPr lang="zh-CN" altLang="zh-CN" sz="3200" dirty="0">
                <a:latin typeface="+mj-ea"/>
                <a:ea typeface="+mj-ea"/>
              </a:rPr>
              <a:t>页练习十七第</a:t>
            </a:r>
            <a:r>
              <a:rPr lang="en-US" altLang="zh-CN" sz="3200" dirty="0" smtClean="0">
                <a:latin typeface="+mj-ea"/>
                <a:ea typeface="+mj-ea"/>
              </a:rPr>
              <a:t>10</a:t>
            </a:r>
            <a:r>
              <a:rPr lang="zh-CN" altLang="zh-CN" sz="3200" dirty="0" smtClean="0">
                <a:latin typeface="+mj-ea"/>
                <a:ea typeface="+mj-ea"/>
              </a:rPr>
              <a:t>题</a:t>
            </a:r>
            <a:r>
              <a:rPr lang="zh-CN" altLang="zh-CN" sz="3200" dirty="0">
                <a:latin typeface="+mj-ea"/>
                <a:ea typeface="+mj-ea"/>
              </a:rPr>
              <a:t>。</a:t>
            </a:r>
          </a:p>
        </p:txBody>
      </p:sp>
      <p:sp>
        <p:nvSpPr>
          <p:cNvPr id="13" name="矩形 12"/>
          <p:cNvSpPr/>
          <p:nvPr/>
        </p:nvSpPr>
        <p:spPr>
          <a:xfrm>
            <a:off x="107504" y="5724545"/>
            <a:ext cx="8823924" cy="584775"/>
          </a:xfrm>
          <a:prstGeom prst="rect">
            <a:avLst/>
          </a:prstGeom>
        </p:spPr>
        <p:txBody>
          <a:bodyPr wrap="square">
            <a:spAutoFit/>
          </a:bodyPr>
          <a:lstStyle/>
          <a:p>
            <a:r>
              <a:rPr lang="zh-CN" altLang="en-US" sz="3200" dirty="0">
                <a:solidFill>
                  <a:srgbClr val="FF0000"/>
                </a:solidFill>
                <a:latin typeface="+mn-ea"/>
                <a:ea typeface="+mn-ea"/>
                <a:cs typeface="Times New Roman" panose="02020603050405020304" pitchFamily="18" charset="0"/>
              </a:rPr>
              <a:t>所以经过</a:t>
            </a:r>
            <a:r>
              <a:rPr lang="en-US" altLang="zh-CN" sz="3200" dirty="0">
                <a:solidFill>
                  <a:srgbClr val="FF0000"/>
                </a:solidFill>
                <a:latin typeface="+mn-ea"/>
                <a:ea typeface="+mn-ea"/>
                <a:cs typeface="Times New Roman" panose="02020603050405020304" pitchFamily="18" charset="0"/>
              </a:rPr>
              <a:t>24</a:t>
            </a:r>
            <a:r>
              <a:rPr lang="zh-CN" altLang="en-US" sz="3200" dirty="0">
                <a:solidFill>
                  <a:srgbClr val="FF0000"/>
                </a:solidFill>
                <a:latin typeface="+mn-ea"/>
                <a:ea typeface="+mn-ea"/>
                <a:cs typeface="Times New Roman" panose="02020603050405020304" pitchFamily="18" charset="0"/>
              </a:rPr>
              <a:t>分钟两路车第二次同时发车。</a:t>
            </a:r>
            <a:endParaRPr lang="zh-CN" altLang="en-US" sz="3200" dirty="0">
              <a:solidFill>
                <a:srgbClr val="FF0000"/>
              </a:solidFill>
              <a:latin typeface="+mn-ea"/>
              <a:ea typeface="+mn-ea"/>
            </a:endParaRPr>
          </a:p>
        </p:txBody>
      </p:sp>
      <p:sp>
        <p:nvSpPr>
          <p:cNvPr id="14" name="矩形 13"/>
          <p:cNvSpPr/>
          <p:nvPr/>
        </p:nvSpPr>
        <p:spPr>
          <a:xfrm>
            <a:off x="107504" y="5148481"/>
            <a:ext cx="8823924" cy="584775"/>
          </a:xfrm>
          <a:prstGeom prst="rect">
            <a:avLst/>
          </a:prstGeom>
        </p:spPr>
        <p:txBody>
          <a:bodyPr wrap="square">
            <a:spAutoFit/>
          </a:bodyPr>
          <a:lstStyle/>
          <a:p>
            <a:r>
              <a:rPr lang="en-US" altLang="zh-CN" sz="3200" dirty="0">
                <a:solidFill>
                  <a:srgbClr val="FF0000"/>
                </a:solidFill>
                <a:latin typeface="+mn-ea"/>
                <a:ea typeface="+mn-ea"/>
                <a:cs typeface="Times New Roman" panose="02020603050405020304" pitchFamily="18" charset="0"/>
              </a:rPr>
              <a:t>6</a:t>
            </a:r>
            <a:r>
              <a:rPr lang="zh-CN" altLang="en-US" sz="3200" dirty="0">
                <a:solidFill>
                  <a:srgbClr val="FF0000"/>
                </a:solidFill>
                <a:latin typeface="+mn-ea"/>
                <a:ea typeface="+mn-ea"/>
                <a:cs typeface="Times New Roman" panose="02020603050405020304" pitchFamily="18" charset="0"/>
              </a:rPr>
              <a:t>和</a:t>
            </a:r>
            <a:r>
              <a:rPr lang="en-US" altLang="zh-CN" sz="3200" dirty="0">
                <a:solidFill>
                  <a:srgbClr val="FF0000"/>
                </a:solidFill>
                <a:latin typeface="+mn-ea"/>
                <a:ea typeface="+mn-ea"/>
                <a:cs typeface="Times New Roman" panose="02020603050405020304" pitchFamily="18" charset="0"/>
              </a:rPr>
              <a:t>8</a:t>
            </a:r>
            <a:r>
              <a:rPr lang="zh-CN" altLang="en-US" sz="3200" dirty="0">
                <a:solidFill>
                  <a:srgbClr val="FF0000"/>
                </a:solidFill>
                <a:latin typeface="+mn-ea"/>
                <a:ea typeface="+mn-ea"/>
                <a:cs typeface="Times New Roman" panose="02020603050405020304" pitchFamily="18" charset="0"/>
              </a:rPr>
              <a:t>的最小公倍数是</a:t>
            </a:r>
            <a:r>
              <a:rPr lang="en-US" altLang="zh-CN" sz="3200" dirty="0">
                <a:solidFill>
                  <a:srgbClr val="FF0000"/>
                </a:solidFill>
                <a:latin typeface="+mn-ea"/>
                <a:ea typeface="+mn-ea"/>
                <a:cs typeface="Times New Roman" panose="02020603050405020304" pitchFamily="18" charset="0"/>
              </a:rPr>
              <a:t>24,</a:t>
            </a:r>
            <a:endParaRPr lang="zh-CN" altLang="en-US" sz="3200" dirty="0">
              <a:solidFill>
                <a:srgbClr val="FF0000"/>
              </a:solidFill>
              <a:latin typeface="+mn-ea"/>
              <a:ea typeface="+mn-ea"/>
            </a:endParaRPr>
          </a:p>
        </p:txBody>
      </p:sp>
    </p:spTree>
    <p:extLst>
      <p:ext uri="{BB962C8B-B14F-4D97-AF65-F5344CB8AC3E}">
        <p14:creationId xmlns="" xmlns:p14="http://schemas.microsoft.com/office/powerpoint/2010/main" val="2273044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35496" y="980802"/>
            <a:ext cx="5750292" cy="584775"/>
          </a:xfrm>
          <a:prstGeom prst="rect">
            <a:avLst/>
          </a:prstGeom>
        </p:spPr>
        <p:txBody>
          <a:bodyPr wrap="none">
            <a:spAutoFit/>
          </a:bodyPr>
          <a:lstStyle/>
          <a:p>
            <a:r>
              <a:rPr lang="zh-CN" altLang="zh-CN" sz="3200" dirty="0">
                <a:latin typeface="+mj-ea"/>
                <a:ea typeface="+mj-ea"/>
              </a:rPr>
              <a:t>教材第</a:t>
            </a:r>
            <a:r>
              <a:rPr lang="en-US" altLang="zh-CN" sz="3200" dirty="0">
                <a:latin typeface="+mj-ea"/>
                <a:ea typeface="+mj-ea"/>
              </a:rPr>
              <a:t>72</a:t>
            </a:r>
            <a:r>
              <a:rPr lang="zh-CN" altLang="zh-CN" sz="3200" dirty="0">
                <a:latin typeface="+mj-ea"/>
                <a:ea typeface="+mj-ea"/>
              </a:rPr>
              <a:t>页练习十七</a:t>
            </a:r>
            <a:r>
              <a:rPr lang="zh-CN" altLang="zh-CN" sz="3200" dirty="0" smtClean="0">
                <a:latin typeface="+mj-ea"/>
                <a:ea typeface="+mj-ea"/>
              </a:rPr>
              <a:t>第</a:t>
            </a:r>
            <a:r>
              <a:rPr lang="en-US" altLang="zh-CN" sz="3200" dirty="0" smtClean="0">
                <a:latin typeface="+mj-ea"/>
                <a:ea typeface="+mj-ea"/>
              </a:rPr>
              <a:t>11</a:t>
            </a:r>
            <a:r>
              <a:rPr lang="zh-CN" altLang="zh-CN" sz="3200" dirty="0">
                <a:latin typeface="+mj-ea"/>
                <a:ea typeface="+mj-ea"/>
              </a:rPr>
              <a:t>题。</a:t>
            </a:r>
          </a:p>
        </p:txBody>
      </p:sp>
      <p:sp>
        <p:nvSpPr>
          <p:cNvPr id="2" name="矩形 1"/>
          <p:cNvSpPr/>
          <p:nvPr/>
        </p:nvSpPr>
        <p:spPr>
          <a:xfrm>
            <a:off x="107504" y="1628800"/>
            <a:ext cx="805029" cy="584775"/>
          </a:xfrm>
          <a:prstGeom prst="rect">
            <a:avLst/>
          </a:prstGeom>
        </p:spPr>
        <p:txBody>
          <a:bodyPr wrap="none">
            <a:spAutoFit/>
          </a:bodyPr>
          <a:lstStyle/>
          <a:p>
            <a:r>
              <a:rPr lang="en-US" altLang="zh-CN" sz="3200" dirty="0" smtClean="0">
                <a:solidFill>
                  <a:schemeClr val="tx1"/>
                </a:solidFill>
                <a:latin typeface="+mj-ea"/>
              </a:rPr>
              <a:t>11</a:t>
            </a:r>
            <a:r>
              <a:rPr lang="en-US" altLang="zh-CN" sz="3200" dirty="0">
                <a:solidFill>
                  <a:schemeClr val="tx1"/>
                </a:solidFill>
                <a:latin typeface="+mj-ea"/>
              </a:rPr>
              <a:t>.</a:t>
            </a:r>
            <a:endParaRPr lang="zh-CN" altLang="en-US" sz="3200" dirty="0">
              <a:solidFill>
                <a:schemeClr val="tx1"/>
              </a:solidFill>
            </a:endParaRPr>
          </a:p>
        </p:txBody>
      </p:sp>
      <p:pic>
        <p:nvPicPr>
          <p:cNvPr id="3074"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23528" y="2225954"/>
            <a:ext cx="8391525" cy="3105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11689890"/>
      </p:ext>
    </p:extLst>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Text Box 10"/>
          <p:cNvSpPr txBox="1">
            <a:spLocks noChangeArrowheads="1"/>
          </p:cNvSpPr>
          <p:nvPr/>
        </p:nvSpPr>
        <p:spPr bwMode="auto">
          <a:xfrm>
            <a:off x="179512" y="1484784"/>
            <a:ext cx="8720776" cy="19411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25000"/>
              </a:lnSpc>
            </a:pPr>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1</a:t>
            </a:r>
            <a:r>
              <a:rPr lang="zh-CN" altLang="en-US" sz="3200" dirty="0" smtClean="0">
                <a:solidFill>
                  <a:schemeClr val="tx1"/>
                </a:solidFill>
                <a:latin typeface="+mn-ea"/>
                <a:ea typeface="+mn-ea"/>
              </a:rPr>
              <a:t>）如果爸爸、妈妈同时起跑，至少多少分钟后两人在起点再次相遇？此时爸爸、妈妈分别跑了多少圈？</a:t>
            </a:r>
            <a:endParaRPr lang="zh-CN" altLang="en-US" sz="3200" dirty="0">
              <a:solidFill>
                <a:srgbClr val="000000"/>
              </a:solidFill>
              <a:latin typeface="+mn-ea"/>
              <a:ea typeface="+mn-ea"/>
            </a:endParaRPr>
          </a:p>
        </p:txBody>
      </p:sp>
      <p:sp>
        <p:nvSpPr>
          <p:cNvPr id="4" name="矩形 3"/>
          <p:cNvSpPr/>
          <p:nvPr/>
        </p:nvSpPr>
        <p:spPr>
          <a:xfrm>
            <a:off x="928662" y="642918"/>
            <a:ext cx="5543505" cy="707886"/>
          </a:xfrm>
          <a:prstGeom prst="rect">
            <a:avLst/>
          </a:prstGeom>
        </p:spPr>
        <p:txBody>
          <a:bodyPr wrap="none">
            <a:spAutoFit/>
          </a:bodyPr>
          <a:lstStyle/>
          <a:p>
            <a:pPr>
              <a:lnSpc>
                <a:spcPct val="125000"/>
              </a:lnSpc>
            </a:pPr>
            <a:r>
              <a:rPr lang="zh-CN" altLang="zh-CN" sz="3200" dirty="0">
                <a:latin typeface="+mj-ea"/>
                <a:ea typeface="+mj-ea"/>
              </a:rPr>
              <a:t>教材第</a:t>
            </a:r>
            <a:r>
              <a:rPr lang="en-US" altLang="zh-CN" sz="3200" dirty="0">
                <a:latin typeface="+mj-ea"/>
                <a:ea typeface="+mj-ea"/>
              </a:rPr>
              <a:t>72</a:t>
            </a:r>
            <a:r>
              <a:rPr lang="zh-CN" altLang="zh-CN" sz="3200" dirty="0">
                <a:latin typeface="+mj-ea"/>
                <a:ea typeface="+mj-ea"/>
              </a:rPr>
              <a:t>页练习十七</a:t>
            </a:r>
            <a:r>
              <a:rPr lang="zh-CN" altLang="zh-CN" sz="3200" dirty="0" smtClean="0">
                <a:latin typeface="+mj-ea"/>
                <a:ea typeface="+mj-ea"/>
              </a:rPr>
              <a:t>第</a:t>
            </a:r>
            <a:r>
              <a:rPr lang="en-US" altLang="zh-CN" sz="3200" dirty="0" smtClean="0">
                <a:latin typeface="+mj-ea"/>
                <a:ea typeface="+mj-ea"/>
              </a:rPr>
              <a:t>11</a:t>
            </a:r>
            <a:r>
              <a:rPr lang="zh-CN" altLang="zh-CN" sz="3200" dirty="0">
                <a:latin typeface="+mj-ea"/>
                <a:ea typeface="+mj-ea"/>
              </a:rPr>
              <a:t>题。</a:t>
            </a:r>
          </a:p>
        </p:txBody>
      </p:sp>
      <p:sp>
        <p:nvSpPr>
          <p:cNvPr id="13" name="矩形 12"/>
          <p:cNvSpPr/>
          <p:nvPr/>
        </p:nvSpPr>
        <p:spPr>
          <a:xfrm>
            <a:off x="76364" y="4697849"/>
            <a:ext cx="8823924" cy="1323439"/>
          </a:xfrm>
          <a:prstGeom prst="rect">
            <a:avLst/>
          </a:prstGeom>
        </p:spPr>
        <p:txBody>
          <a:bodyPr wrap="square">
            <a:spAutoFit/>
          </a:bodyPr>
          <a:lstStyle/>
          <a:p>
            <a:pPr>
              <a:lnSpc>
                <a:spcPct val="125000"/>
              </a:lnSpc>
            </a:pPr>
            <a:r>
              <a:rPr lang="zh-CN" altLang="en-US" sz="3200" dirty="0">
                <a:solidFill>
                  <a:srgbClr val="FF0000"/>
                </a:solidFill>
                <a:latin typeface="+mn-ea"/>
                <a:ea typeface="+mn-ea"/>
                <a:cs typeface="Times New Roman" panose="02020603050405020304" pitchFamily="18" charset="0"/>
              </a:rPr>
              <a:t>答</a:t>
            </a:r>
            <a:r>
              <a:rPr lang="en-US" altLang="zh-CN" sz="3200" dirty="0">
                <a:solidFill>
                  <a:srgbClr val="FF0000"/>
                </a:solidFill>
                <a:latin typeface="+mn-ea"/>
                <a:ea typeface="+mn-ea"/>
                <a:cs typeface="Times New Roman" panose="02020603050405020304" pitchFamily="18" charset="0"/>
              </a:rPr>
              <a:t>:</a:t>
            </a:r>
            <a:r>
              <a:rPr lang="zh-CN" altLang="en-US" sz="3200" dirty="0">
                <a:solidFill>
                  <a:srgbClr val="FF0000"/>
                </a:solidFill>
                <a:latin typeface="+mn-ea"/>
                <a:ea typeface="+mn-ea"/>
                <a:cs typeface="Times New Roman" panose="02020603050405020304" pitchFamily="18" charset="0"/>
              </a:rPr>
              <a:t>至少</a:t>
            </a:r>
            <a:r>
              <a:rPr lang="en-US" altLang="zh-CN" sz="3200" dirty="0">
                <a:solidFill>
                  <a:srgbClr val="FF0000"/>
                </a:solidFill>
                <a:latin typeface="+mn-ea"/>
                <a:ea typeface="+mn-ea"/>
                <a:cs typeface="Times New Roman" panose="02020603050405020304" pitchFamily="18" charset="0"/>
              </a:rPr>
              <a:t>12</a:t>
            </a:r>
            <a:r>
              <a:rPr lang="zh-CN" altLang="en-US" sz="3200" dirty="0">
                <a:solidFill>
                  <a:srgbClr val="FF0000"/>
                </a:solidFill>
                <a:latin typeface="+mn-ea"/>
                <a:ea typeface="+mn-ea"/>
                <a:cs typeface="Times New Roman" panose="02020603050405020304" pitchFamily="18" charset="0"/>
              </a:rPr>
              <a:t>分钟后两人在起点再次相遇</a:t>
            </a:r>
            <a:r>
              <a:rPr lang="en-US" altLang="zh-CN" sz="3200" dirty="0">
                <a:solidFill>
                  <a:srgbClr val="FF0000"/>
                </a:solidFill>
                <a:latin typeface="+mn-ea"/>
                <a:ea typeface="+mn-ea"/>
                <a:cs typeface="Times New Roman" panose="02020603050405020304" pitchFamily="18" charset="0"/>
              </a:rPr>
              <a:t>,</a:t>
            </a:r>
            <a:r>
              <a:rPr lang="zh-CN" altLang="en-US" sz="3200" dirty="0">
                <a:solidFill>
                  <a:srgbClr val="FF0000"/>
                </a:solidFill>
                <a:latin typeface="+mn-ea"/>
                <a:ea typeface="+mn-ea"/>
                <a:cs typeface="Times New Roman" panose="02020603050405020304" pitchFamily="18" charset="0"/>
              </a:rPr>
              <a:t>相遇时爸爸跑了</a:t>
            </a:r>
            <a:r>
              <a:rPr lang="en-US" altLang="zh-CN" sz="3200" dirty="0">
                <a:solidFill>
                  <a:srgbClr val="FF0000"/>
                </a:solidFill>
                <a:latin typeface="+mn-ea"/>
                <a:ea typeface="+mn-ea"/>
                <a:cs typeface="Times New Roman" panose="02020603050405020304" pitchFamily="18" charset="0"/>
              </a:rPr>
              <a:t>4</a:t>
            </a:r>
            <a:r>
              <a:rPr lang="zh-CN" altLang="en-US" sz="3200" dirty="0">
                <a:solidFill>
                  <a:srgbClr val="FF0000"/>
                </a:solidFill>
                <a:latin typeface="+mn-ea"/>
                <a:ea typeface="+mn-ea"/>
                <a:cs typeface="Times New Roman" panose="02020603050405020304" pitchFamily="18" charset="0"/>
              </a:rPr>
              <a:t>圈</a:t>
            </a:r>
            <a:r>
              <a:rPr lang="en-US" altLang="zh-CN" sz="3200" dirty="0">
                <a:solidFill>
                  <a:srgbClr val="FF0000"/>
                </a:solidFill>
                <a:latin typeface="+mn-ea"/>
                <a:ea typeface="+mn-ea"/>
                <a:cs typeface="Times New Roman" panose="02020603050405020304" pitchFamily="18" charset="0"/>
              </a:rPr>
              <a:t>,</a:t>
            </a:r>
            <a:r>
              <a:rPr lang="zh-CN" altLang="en-US" sz="3200" dirty="0">
                <a:solidFill>
                  <a:srgbClr val="FF0000"/>
                </a:solidFill>
                <a:latin typeface="+mn-ea"/>
                <a:ea typeface="+mn-ea"/>
                <a:cs typeface="Times New Roman" panose="02020603050405020304" pitchFamily="18" charset="0"/>
              </a:rPr>
              <a:t>妈妈跑了</a:t>
            </a:r>
            <a:r>
              <a:rPr lang="en-US" altLang="zh-CN" sz="3200" dirty="0">
                <a:solidFill>
                  <a:srgbClr val="FF0000"/>
                </a:solidFill>
                <a:latin typeface="+mn-ea"/>
                <a:ea typeface="+mn-ea"/>
                <a:cs typeface="Times New Roman" panose="02020603050405020304" pitchFamily="18" charset="0"/>
              </a:rPr>
              <a:t>3</a:t>
            </a:r>
            <a:r>
              <a:rPr lang="zh-CN" altLang="en-US" sz="3200" dirty="0">
                <a:solidFill>
                  <a:srgbClr val="FF0000"/>
                </a:solidFill>
                <a:latin typeface="+mn-ea"/>
                <a:ea typeface="+mn-ea"/>
                <a:cs typeface="Times New Roman" panose="02020603050405020304" pitchFamily="18" charset="0"/>
              </a:rPr>
              <a:t>圈。</a:t>
            </a:r>
            <a:endParaRPr lang="zh-CN" altLang="en-US" sz="3200" dirty="0">
              <a:solidFill>
                <a:srgbClr val="FF0000"/>
              </a:solidFill>
              <a:latin typeface="+mn-ea"/>
              <a:ea typeface="+mn-ea"/>
            </a:endParaRPr>
          </a:p>
        </p:txBody>
      </p:sp>
      <p:sp>
        <p:nvSpPr>
          <p:cNvPr id="14" name="矩形 13"/>
          <p:cNvSpPr/>
          <p:nvPr/>
        </p:nvSpPr>
        <p:spPr>
          <a:xfrm>
            <a:off x="107504" y="3306178"/>
            <a:ext cx="5184576" cy="707886"/>
          </a:xfrm>
          <a:prstGeom prst="rect">
            <a:avLst/>
          </a:prstGeom>
        </p:spPr>
        <p:txBody>
          <a:bodyPr wrap="square">
            <a:spAutoFit/>
          </a:bodyPr>
          <a:lstStyle/>
          <a:p>
            <a:pPr>
              <a:lnSpc>
                <a:spcPct val="125000"/>
              </a:lnSpc>
            </a:pPr>
            <a:r>
              <a:rPr lang="en-US" altLang="zh-CN" sz="3200" dirty="0">
                <a:solidFill>
                  <a:srgbClr val="FF0000"/>
                </a:solidFill>
                <a:latin typeface="+mn-ea"/>
                <a:ea typeface="+mn-ea"/>
                <a:cs typeface="Times New Roman" panose="02020603050405020304" pitchFamily="18" charset="0"/>
              </a:rPr>
              <a:t>3</a:t>
            </a:r>
            <a:r>
              <a:rPr lang="zh-CN" altLang="en-US" sz="3200" dirty="0">
                <a:solidFill>
                  <a:srgbClr val="FF0000"/>
                </a:solidFill>
                <a:latin typeface="+mn-ea"/>
                <a:ea typeface="+mn-ea"/>
                <a:cs typeface="Times New Roman" panose="02020603050405020304" pitchFamily="18" charset="0"/>
              </a:rPr>
              <a:t>和</a:t>
            </a:r>
            <a:r>
              <a:rPr lang="en-US" altLang="zh-CN" sz="3200" dirty="0">
                <a:solidFill>
                  <a:srgbClr val="FF0000"/>
                </a:solidFill>
                <a:latin typeface="+mn-ea"/>
                <a:ea typeface="+mn-ea"/>
                <a:cs typeface="Times New Roman" panose="02020603050405020304" pitchFamily="18" charset="0"/>
              </a:rPr>
              <a:t>4</a:t>
            </a:r>
            <a:r>
              <a:rPr lang="zh-CN" altLang="en-US" sz="3200" dirty="0">
                <a:solidFill>
                  <a:srgbClr val="FF0000"/>
                </a:solidFill>
                <a:latin typeface="+mn-ea"/>
                <a:ea typeface="+mn-ea"/>
                <a:cs typeface="Times New Roman" panose="02020603050405020304" pitchFamily="18" charset="0"/>
              </a:rPr>
              <a:t>的最小公倍数是</a:t>
            </a:r>
            <a:r>
              <a:rPr lang="en-US" altLang="zh-CN" sz="3200" dirty="0" smtClean="0">
                <a:solidFill>
                  <a:srgbClr val="FF0000"/>
                </a:solidFill>
                <a:latin typeface="+mn-ea"/>
                <a:ea typeface="+mn-ea"/>
                <a:cs typeface="Times New Roman" panose="02020603050405020304" pitchFamily="18" charset="0"/>
              </a:rPr>
              <a:t>12</a:t>
            </a:r>
            <a:r>
              <a:rPr lang="zh-CN" altLang="en-US" sz="3200" dirty="0" smtClean="0">
                <a:solidFill>
                  <a:srgbClr val="FF0000"/>
                </a:solidFill>
                <a:latin typeface="+mn-ea"/>
                <a:ea typeface="+mn-ea"/>
                <a:cs typeface="Times New Roman" panose="02020603050405020304" pitchFamily="18" charset="0"/>
              </a:rPr>
              <a:t>。</a:t>
            </a:r>
            <a:endParaRPr lang="zh-CN" altLang="en-US" sz="3200" dirty="0">
              <a:solidFill>
                <a:srgbClr val="FF0000"/>
              </a:solidFill>
              <a:latin typeface="+mn-ea"/>
              <a:ea typeface="+mn-ea"/>
            </a:endParaRPr>
          </a:p>
        </p:txBody>
      </p:sp>
      <p:sp>
        <p:nvSpPr>
          <p:cNvPr id="3" name="矩形 2"/>
          <p:cNvSpPr/>
          <p:nvPr/>
        </p:nvSpPr>
        <p:spPr>
          <a:xfrm>
            <a:off x="190820" y="3969059"/>
            <a:ext cx="1603324" cy="784830"/>
          </a:xfrm>
          <a:prstGeom prst="rect">
            <a:avLst/>
          </a:prstGeom>
        </p:spPr>
        <p:txBody>
          <a:bodyPr wrap="none">
            <a:spAutoFit/>
          </a:bodyPr>
          <a:lstStyle/>
          <a:p>
            <a:pPr>
              <a:lnSpc>
                <a:spcPct val="125000"/>
              </a:lnSpc>
            </a:pPr>
            <a:r>
              <a:rPr lang="en-US" altLang="zh-CN" sz="3600" dirty="0">
                <a:solidFill>
                  <a:srgbClr val="FF0000"/>
                </a:solidFill>
                <a:latin typeface="Times New Roman" pitchFamily="18" charset="0"/>
                <a:cs typeface="Times New Roman" pitchFamily="18" charset="0"/>
              </a:rPr>
              <a:t>12÷3=</a:t>
            </a:r>
            <a:endParaRPr lang="zh-CN" altLang="en-US" sz="3600" dirty="0">
              <a:solidFill>
                <a:srgbClr val="FF0000"/>
              </a:solidFill>
              <a:latin typeface="Times New Roman" pitchFamily="18" charset="0"/>
              <a:cs typeface="Times New Roman" pitchFamily="18" charset="0"/>
            </a:endParaRPr>
          </a:p>
        </p:txBody>
      </p:sp>
      <p:sp>
        <p:nvSpPr>
          <p:cNvPr id="5" name="矩形 4"/>
          <p:cNvSpPr/>
          <p:nvPr/>
        </p:nvSpPr>
        <p:spPr>
          <a:xfrm>
            <a:off x="1654684" y="3969058"/>
            <a:ext cx="1186543" cy="714298"/>
          </a:xfrm>
          <a:prstGeom prst="rect">
            <a:avLst/>
          </a:prstGeom>
        </p:spPr>
        <p:txBody>
          <a:bodyPr wrap="none">
            <a:spAutoFit/>
          </a:bodyPr>
          <a:lstStyle/>
          <a:p>
            <a:pPr>
              <a:lnSpc>
                <a:spcPct val="125000"/>
              </a:lnSpc>
            </a:pPr>
            <a:r>
              <a:rPr lang="en-US" altLang="zh-CN" sz="3600" dirty="0">
                <a:solidFill>
                  <a:srgbClr val="FF0000"/>
                </a:solidFill>
                <a:latin typeface="Times New Roman" pitchFamily="18" charset="0"/>
                <a:cs typeface="Times New Roman" pitchFamily="18" charset="0"/>
              </a:rPr>
              <a:t>4(</a:t>
            </a:r>
            <a:r>
              <a:rPr lang="zh-CN" altLang="zh-CN" sz="3600" dirty="0">
                <a:solidFill>
                  <a:srgbClr val="FF0000"/>
                </a:solidFill>
                <a:latin typeface="Times New Roman" pitchFamily="18" charset="0"/>
                <a:cs typeface="Times New Roman" pitchFamily="18" charset="0"/>
              </a:rPr>
              <a:t>圈</a:t>
            </a:r>
            <a:r>
              <a:rPr lang="en-US" altLang="zh-CN" sz="3600" dirty="0">
                <a:solidFill>
                  <a:srgbClr val="FF0000"/>
                </a:solidFill>
                <a:latin typeface="Times New Roman" pitchFamily="18" charset="0"/>
                <a:cs typeface="Times New Roman" pitchFamily="18" charset="0"/>
              </a:rPr>
              <a:t>)</a:t>
            </a:r>
            <a:endParaRPr lang="zh-CN" altLang="en-US" sz="3600" dirty="0">
              <a:solidFill>
                <a:srgbClr val="FF0000"/>
              </a:solidFill>
              <a:latin typeface="Times New Roman" pitchFamily="18" charset="0"/>
              <a:cs typeface="Times New Roman" pitchFamily="18" charset="0"/>
            </a:endParaRPr>
          </a:p>
        </p:txBody>
      </p:sp>
      <p:sp>
        <p:nvSpPr>
          <p:cNvPr id="15" name="矩形 14"/>
          <p:cNvSpPr/>
          <p:nvPr/>
        </p:nvSpPr>
        <p:spPr>
          <a:xfrm>
            <a:off x="3431180" y="3954251"/>
            <a:ext cx="1603324" cy="784830"/>
          </a:xfrm>
          <a:prstGeom prst="rect">
            <a:avLst/>
          </a:prstGeom>
        </p:spPr>
        <p:txBody>
          <a:bodyPr wrap="none">
            <a:spAutoFit/>
          </a:bodyPr>
          <a:lstStyle/>
          <a:p>
            <a:pPr>
              <a:lnSpc>
                <a:spcPct val="125000"/>
              </a:lnSpc>
            </a:pPr>
            <a:r>
              <a:rPr lang="en-US" altLang="zh-CN" sz="3600" dirty="0" smtClean="0">
                <a:solidFill>
                  <a:srgbClr val="FF0000"/>
                </a:solidFill>
                <a:latin typeface="Times New Roman" pitchFamily="18" charset="0"/>
                <a:cs typeface="Times New Roman" pitchFamily="18" charset="0"/>
              </a:rPr>
              <a:t>12÷4=</a:t>
            </a:r>
            <a:endParaRPr lang="zh-CN" altLang="en-US" sz="3600" dirty="0">
              <a:solidFill>
                <a:srgbClr val="FF0000"/>
              </a:solidFill>
              <a:latin typeface="Times New Roman" pitchFamily="18" charset="0"/>
              <a:cs typeface="Times New Roman" pitchFamily="18" charset="0"/>
            </a:endParaRPr>
          </a:p>
        </p:txBody>
      </p:sp>
      <p:sp>
        <p:nvSpPr>
          <p:cNvPr id="16" name="矩形 15"/>
          <p:cNvSpPr/>
          <p:nvPr/>
        </p:nvSpPr>
        <p:spPr>
          <a:xfrm>
            <a:off x="4913655" y="3954250"/>
            <a:ext cx="1186543" cy="714298"/>
          </a:xfrm>
          <a:prstGeom prst="rect">
            <a:avLst/>
          </a:prstGeom>
        </p:spPr>
        <p:txBody>
          <a:bodyPr wrap="none">
            <a:spAutoFit/>
          </a:bodyPr>
          <a:lstStyle/>
          <a:p>
            <a:pPr>
              <a:lnSpc>
                <a:spcPct val="125000"/>
              </a:lnSpc>
            </a:pPr>
            <a:r>
              <a:rPr lang="en-US" altLang="zh-CN" sz="3600" dirty="0" smtClean="0">
                <a:solidFill>
                  <a:srgbClr val="FF0000"/>
                </a:solidFill>
                <a:latin typeface="Times New Roman" pitchFamily="18" charset="0"/>
                <a:cs typeface="Times New Roman" pitchFamily="18" charset="0"/>
              </a:rPr>
              <a:t>3(</a:t>
            </a:r>
            <a:r>
              <a:rPr lang="zh-CN" altLang="zh-CN" sz="3600" dirty="0">
                <a:solidFill>
                  <a:srgbClr val="FF0000"/>
                </a:solidFill>
                <a:latin typeface="Times New Roman" pitchFamily="18" charset="0"/>
                <a:cs typeface="Times New Roman" pitchFamily="18" charset="0"/>
              </a:rPr>
              <a:t>圈</a:t>
            </a:r>
            <a:r>
              <a:rPr lang="en-US" altLang="zh-CN" sz="3600" dirty="0">
                <a:solidFill>
                  <a:srgbClr val="FF0000"/>
                </a:solidFill>
                <a:latin typeface="Times New Roman" pitchFamily="18" charset="0"/>
                <a:cs typeface="Times New Roman" pitchFamily="18" charset="0"/>
              </a:rPr>
              <a:t>)</a:t>
            </a:r>
            <a:endParaRPr lang="zh-CN" altLang="en-US" sz="36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40814031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 grpId="0"/>
      <p:bldP spid="5"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4" name="组合 3"/>
          <p:cNvGrpSpPr/>
          <p:nvPr/>
        </p:nvGrpSpPr>
        <p:grpSpPr>
          <a:xfrm>
            <a:off x="5220072" y="6215082"/>
            <a:ext cx="2376487" cy="523220"/>
            <a:chOff x="5220072" y="5877272"/>
            <a:chExt cx="2376487" cy="877496"/>
          </a:xfrm>
        </p:grpSpPr>
        <p:sp>
          <p:nvSpPr>
            <p:cNvPr id="25" name="AutoShape 13">
              <a:hlinkClick r:id="" action="ppaction://noaction"/>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headEnd/>
              <a:tailEnd/>
            </a:ln>
          </p:spPr>
          <p:txBody>
            <a:bodyPr wrap="none" anchor="ctr"/>
            <a:lstStyle/>
            <a:p>
              <a:pPr algn="ctr"/>
              <a:endParaRPr lang="zh-CN" altLang="en-US" sz="1800">
                <a:solidFill>
                  <a:srgbClr val="FF0000"/>
                </a:solidFill>
                <a:latin typeface="Arial" pitchFamily="34" charset="0"/>
              </a:endParaRPr>
            </a:p>
          </p:txBody>
        </p:sp>
        <p:sp>
          <p:nvSpPr>
            <p:cNvPr id="26" name="Text Box 14">
              <a:hlinkClick r:id="rId3"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itchFamily="2" charset="-122"/>
                  <a:ea typeface="华文楷体" pitchFamily="2" charset="-122"/>
                </a:rPr>
                <a:t>返回作业设计</a:t>
              </a:r>
            </a:p>
          </p:txBody>
        </p:sp>
      </p:grpSp>
      <p:sp>
        <p:nvSpPr>
          <p:cNvPr id="10" name="Text Box 10"/>
          <p:cNvSpPr txBox="1">
            <a:spLocks noChangeArrowheads="1"/>
          </p:cNvSpPr>
          <p:nvPr/>
        </p:nvSpPr>
        <p:spPr bwMode="auto">
          <a:xfrm>
            <a:off x="-180528" y="1545899"/>
            <a:ext cx="8720776" cy="586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2</a:t>
            </a:r>
            <a:r>
              <a:rPr lang="zh-CN" altLang="en-US" sz="3200" dirty="0" smtClean="0">
                <a:solidFill>
                  <a:schemeClr val="tx1"/>
                </a:solidFill>
                <a:latin typeface="+mn-ea"/>
                <a:ea typeface="+mn-ea"/>
              </a:rPr>
              <a:t>）你还能提出其他数学问题并解答吗？</a:t>
            </a:r>
            <a:endParaRPr lang="zh-CN" altLang="en-US" sz="3200" dirty="0">
              <a:solidFill>
                <a:srgbClr val="000000"/>
              </a:solidFill>
              <a:latin typeface="+mn-ea"/>
              <a:ea typeface="+mn-ea"/>
            </a:endParaRPr>
          </a:p>
        </p:txBody>
      </p:sp>
      <p:sp>
        <p:nvSpPr>
          <p:cNvPr id="4" name="矩形 3"/>
          <p:cNvSpPr/>
          <p:nvPr/>
        </p:nvSpPr>
        <p:spPr>
          <a:xfrm>
            <a:off x="928662" y="642918"/>
            <a:ext cx="5750292" cy="584775"/>
          </a:xfrm>
          <a:prstGeom prst="rect">
            <a:avLst/>
          </a:prstGeom>
        </p:spPr>
        <p:txBody>
          <a:bodyPr wrap="none">
            <a:spAutoFit/>
          </a:bodyPr>
          <a:lstStyle/>
          <a:p>
            <a:r>
              <a:rPr lang="zh-CN" altLang="zh-CN" sz="3200" dirty="0">
                <a:latin typeface="+mj-ea"/>
                <a:ea typeface="+mj-ea"/>
              </a:rPr>
              <a:t>教材第</a:t>
            </a:r>
            <a:r>
              <a:rPr lang="en-US" altLang="zh-CN" sz="3200" dirty="0">
                <a:latin typeface="+mj-ea"/>
                <a:ea typeface="+mj-ea"/>
              </a:rPr>
              <a:t>72</a:t>
            </a:r>
            <a:r>
              <a:rPr lang="zh-CN" altLang="zh-CN" sz="3200" dirty="0">
                <a:latin typeface="+mj-ea"/>
                <a:ea typeface="+mj-ea"/>
              </a:rPr>
              <a:t>页练习十七</a:t>
            </a:r>
            <a:r>
              <a:rPr lang="zh-CN" altLang="zh-CN" sz="3200" dirty="0" smtClean="0">
                <a:latin typeface="+mj-ea"/>
                <a:ea typeface="+mj-ea"/>
              </a:rPr>
              <a:t>第</a:t>
            </a:r>
            <a:r>
              <a:rPr lang="en-US" altLang="zh-CN" sz="3200" dirty="0" smtClean="0">
                <a:latin typeface="+mj-ea"/>
                <a:ea typeface="+mj-ea"/>
              </a:rPr>
              <a:t>11</a:t>
            </a:r>
            <a:r>
              <a:rPr lang="zh-CN" altLang="zh-CN" sz="3200" dirty="0">
                <a:latin typeface="+mj-ea"/>
                <a:ea typeface="+mj-ea"/>
              </a:rPr>
              <a:t>题。</a:t>
            </a:r>
          </a:p>
        </p:txBody>
      </p:sp>
      <p:sp>
        <p:nvSpPr>
          <p:cNvPr id="13" name="矩形 12"/>
          <p:cNvSpPr/>
          <p:nvPr/>
        </p:nvSpPr>
        <p:spPr>
          <a:xfrm>
            <a:off x="76364" y="4737918"/>
            <a:ext cx="8823924" cy="923330"/>
          </a:xfrm>
          <a:prstGeom prst="rect">
            <a:avLst/>
          </a:prstGeom>
        </p:spPr>
        <p:txBody>
          <a:bodyPr wrap="square">
            <a:spAutoFit/>
          </a:bodyPr>
          <a:lstStyle/>
          <a:p>
            <a:pPr>
              <a:lnSpc>
                <a:spcPct val="150000"/>
              </a:lnSpc>
            </a:pPr>
            <a:r>
              <a:rPr lang="zh-CN" altLang="en-US" sz="3600" dirty="0">
                <a:solidFill>
                  <a:srgbClr val="FF0000"/>
                </a:solidFill>
                <a:latin typeface="+mn-ea"/>
                <a:ea typeface="+mn-ea"/>
                <a:cs typeface="Times New Roman" panose="02020603050405020304" pitchFamily="18" charset="0"/>
              </a:rPr>
              <a:t>所以至少</a:t>
            </a:r>
            <a:r>
              <a:rPr lang="en-US" altLang="zh-CN" sz="3600" dirty="0">
                <a:solidFill>
                  <a:srgbClr val="FF0000"/>
                </a:solidFill>
                <a:latin typeface="+mn-ea"/>
                <a:ea typeface="+mn-ea"/>
                <a:cs typeface="Times New Roman" panose="02020603050405020304" pitchFamily="18" charset="0"/>
              </a:rPr>
              <a:t>12</a:t>
            </a:r>
            <a:r>
              <a:rPr lang="zh-CN" altLang="en-US" sz="3600" dirty="0">
                <a:solidFill>
                  <a:srgbClr val="FF0000"/>
                </a:solidFill>
                <a:latin typeface="+mn-ea"/>
                <a:ea typeface="+mn-ea"/>
                <a:cs typeface="Times New Roman" panose="02020603050405020304" pitchFamily="18" charset="0"/>
              </a:rPr>
              <a:t>分钟后两人再次在起点相遇。</a:t>
            </a:r>
            <a:endParaRPr lang="zh-CN" altLang="en-US" sz="3600" dirty="0">
              <a:solidFill>
                <a:srgbClr val="FF0000"/>
              </a:solidFill>
              <a:latin typeface="+mn-ea"/>
              <a:ea typeface="+mn-ea"/>
            </a:endParaRPr>
          </a:p>
        </p:txBody>
      </p:sp>
      <p:sp>
        <p:nvSpPr>
          <p:cNvPr id="14" name="矩形 13"/>
          <p:cNvSpPr/>
          <p:nvPr/>
        </p:nvSpPr>
        <p:spPr>
          <a:xfrm>
            <a:off x="107504" y="3934217"/>
            <a:ext cx="5400600" cy="923330"/>
          </a:xfrm>
          <a:prstGeom prst="rect">
            <a:avLst/>
          </a:prstGeom>
        </p:spPr>
        <p:txBody>
          <a:bodyPr wrap="square">
            <a:spAutoFit/>
          </a:bodyPr>
          <a:lstStyle/>
          <a:p>
            <a:pPr>
              <a:lnSpc>
                <a:spcPct val="150000"/>
              </a:lnSpc>
            </a:pPr>
            <a:r>
              <a:rPr lang="en-US" altLang="zh-CN" sz="3600" dirty="0">
                <a:solidFill>
                  <a:srgbClr val="FF0000"/>
                </a:solidFill>
                <a:latin typeface="+mn-ea"/>
                <a:ea typeface="+mn-ea"/>
                <a:cs typeface="Times New Roman" panose="02020603050405020304" pitchFamily="18" charset="0"/>
              </a:rPr>
              <a:t>4</a:t>
            </a:r>
            <a:r>
              <a:rPr lang="zh-CN" altLang="en-US" sz="3600" dirty="0">
                <a:solidFill>
                  <a:srgbClr val="FF0000"/>
                </a:solidFill>
                <a:latin typeface="+mn-ea"/>
                <a:ea typeface="+mn-ea"/>
                <a:cs typeface="Times New Roman" panose="02020603050405020304" pitchFamily="18" charset="0"/>
              </a:rPr>
              <a:t>和</a:t>
            </a:r>
            <a:r>
              <a:rPr lang="en-US" altLang="zh-CN" sz="3600" dirty="0">
                <a:solidFill>
                  <a:srgbClr val="FF0000"/>
                </a:solidFill>
                <a:latin typeface="+mn-ea"/>
                <a:ea typeface="+mn-ea"/>
                <a:cs typeface="Times New Roman" panose="02020603050405020304" pitchFamily="18" charset="0"/>
              </a:rPr>
              <a:t>6</a:t>
            </a:r>
            <a:r>
              <a:rPr lang="zh-CN" altLang="en-US" sz="3600" dirty="0">
                <a:solidFill>
                  <a:srgbClr val="FF0000"/>
                </a:solidFill>
                <a:latin typeface="+mn-ea"/>
                <a:ea typeface="+mn-ea"/>
                <a:cs typeface="Times New Roman" panose="02020603050405020304" pitchFamily="18" charset="0"/>
              </a:rPr>
              <a:t>的最小公倍数是</a:t>
            </a:r>
            <a:r>
              <a:rPr lang="en-US" altLang="zh-CN" sz="3600" dirty="0" smtClean="0">
                <a:solidFill>
                  <a:srgbClr val="FF0000"/>
                </a:solidFill>
                <a:latin typeface="+mn-ea"/>
                <a:ea typeface="+mn-ea"/>
                <a:cs typeface="Times New Roman" panose="02020603050405020304" pitchFamily="18" charset="0"/>
              </a:rPr>
              <a:t>12</a:t>
            </a:r>
            <a:r>
              <a:rPr lang="zh-CN" altLang="en-US" sz="3600" dirty="0" smtClean="0">
                <a:solidFill>
                  <a:srgbClr val="FF0000"/>
                </a:solidFill>
                <a:latin typeface="+mn-ea"/>
                <a:ea typeface="+mn-ea"/>
                <a:cs typeface="Times New Roman" panose="02020603050405020304" pitchFamily="18" charset="0"/>
              </a:rPr>
              <a:t>。</a:t>
            </a:r>
            <a:endParaRPr lang="zh-CN" altLang="en-US" sz="3600" dirty="0">
              <a:solidFill>
                <a:srgbClr val="FF0000"/>
              </a:solidFill>
              <a:latin typeface="+mn-ea"/>
              <a:ea typeface="+mn-ea"/>
            </a:endParaRPr>
          </a:p>
        </p:txBody>
      </p:sp>
      <p:sp>
        <p:nvSpPr>
          <p:cNvPr id="2" name="矩形 1"/>
          <p:cNvSpPr/>
          <p:nvPr/>
        </p:nvSpPr>
        <p:spPr>
          <a:xfrm>
            <a:off x="107504" y="2207766"/>
            <a:ext cx="8792784" cy="1624484"/>
          </a:xfrm>
          <a:prstGeom prst="rect">
            <a:avLst/>
          </a:prstGeom>
        </p:spPr>
        <p:txBody>
          <a:bodyPr wrap="square">
            <a:spAutoFit/>
          </a:bodyPr>
          <a:lstStyle/>
          <a:p>
            <a:pPr>
              <a:lnSpc>
                <a:spcPct val="150000"/>
              </a:lnSpc>
            </a:pPr>
            <a:r>
              <a:rPr lang="zh-CN" altLang="zh-CN" sz="3600" dirty="0">
                <a:solidFill>
                  <a:srgbClr val="FF0000"/>
                </a:solidFill>
                <a:latin typeface="+mn-ea"/>
                <a:ea typeface="+mn-ea"/>
              </a:rPr>
              <a:t>妈妈和女儿同时起跑</a:t>
            </a:r>
            <a:r>
              <a:rPr lang="en-US" altLang="zh-CN" sz="3600" dirty="0">
                <a:solidFill>
                  <a:srgbClr val="FF0000"/>
                </a:solidFill>
                <a:latin typeface="+mn-ea"/>
                <a:ea typeface="+mn-ea"/>
              </a:rPr>
              <a:t>,</a:t>
            </a:r>
            <a:r>
              <a:rPr lang="zh-CN" altLang="zh-CN" sz="3600" dirty="0">
                <a:solidFill>
                  <a:srgbClr val="FF0000"/>
                </a:solidFill>
                <a:latin typeface="+mn-ea"/>
                <a:ea typeface="+mn-ea"/>
              </a:rPr>
              <a:t>至少经过多少分钟两人再次在起点相遇</a:t>
            </a:r>
            <a:r>
              <a:rPr lang="en-US" altLang="zh-CN" sz="3600" dirty="0">
                <a:solidFill>
                  <a:srgbClr val="FF0000"/>
                </a:solidFill>
                <a:latin typeface="+mn-ea"/>
                <a:ea typeface="+mn-ea"/>
              </a:rPr>
              <a:t>?</a:t>
            </a:r>
            <a:endParaRPr lang="zh-CN" altLang="en-US" sz="3600" dirty="0">
              <a:solidFill>
                <a:srgbClr val="FF0000"/>
              </a:solidFill>
              <a:latin typeface="+mn-ea"/>
              <a:ea typeface="+mn-ea"/>
            </a:endParaRPr>
          </a:p>
        </p:txBody>
      </p:sp>
    </p:spTree>
    <p:extLst>
      <p:ext uri="{BB962C8B-B14F-4D97-AF65-F5344CB8AC3E}">
        <p14:creationId xmlns="" xmlns:p14="http://schemas.microsoft.com/office/powerpoint/2010/main" val="18207651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39750" y="1412875"/>
            <a:ext cx="7561263" cy="4751388"/>
            <a:chOff x="975" y="890"/>
            <a:chExt cx="4763" cy="3039"/>
          </a:xfrm>
        </p:grpSpPr>
        <p:grpSp>
          <p:nvGrpSpPr>
            <p:cNvPr id="3" name="Group 2"/>
            <p:cNvGrpSpPr>
              <a:grpSpLocks/>
            </p:cNvGrpSpPr>
            <p:nvPr/>
          </p:nvGrpSpPr>
          <p:grpSpPr bwMode="auto">
            <a:xfrm>
              <a:off x="2609" y="1480"/>
              <a:ext cx="3129" cy="2449"/>
              <a:chOff x="0" y="0"/>
              <a:chExt cx="2886" cy="1746"/>
            </a:xfrm>
          </p:grpSpPr>
          <p:sp>
            <p:nvSpPr>
              <p:cNvPr id="25603" name="未知"/>
              <p:cNvSpPr>
                <a:spLocks noChangeArrowheads="1"/>
              </p:cNvSpPr>
              <p:nvPr/>
            </p:nvSpPr>
            <p:spPr bwMode="auto">
              <a:xfrm>
                <a:off x="1776" y="1458"/>
                <a:ext cx="1104" cy="288"/>
              </a:xfrm>
              <a:custGeom>
                <a:avLst/>
                <a:gdLst>
                  <a:gd name="T0" fmla="*/ 144 w 1104"/>
                  <a:gd name="T1" fmla="*/ 288 h 288"/>
                  <a:gd name="T2" fmla="*/ 1104 w 1104"/>
                  <a:gd name="T3" fmla="*/ 96 h 288"/>
                  <a:gd name="T4" fmla="*/ 0 w 1104"/>
                  <a:gd name="T5" fmla="*/ 0 h 288"/>
                  <a:gd name="T6" fmla="*/ 144 w 1104"/>
                  <a:gd name="T7" fmla="*/ 288 h 288"/>
                </a:gdLst>
                <a:ahLst/>
                <a:cxnLst>
                  <a:cxn ang="0">
                    <a:pos x="T0" y="T1"/>
                  </a:cxn>
                  <a:cxn ang="0">
                    <a:pos x="T2" y="T3"/>
                  </a:cxn>
                  <a:cxn ang="0">
                    <a:pos x="T4" y="T5"/>
                  </a:cxn>
                  <a:cxn ang="0">
                    <a:pos x="T6" y="T7"/>
                  </a:cxn>
                </a:cxnLst>
                <a:rect l="0" t="0" r="r" b="b"/>
                <a:pathLst>
                  <a:path w="1104" h="288">
                    <a:moveTo>
                      <a:pt x="144" y="288"/>
                    </a:moveTo>
                    <a:lnTo>
                      <a:pt x="1104" y="96"/>
                    </a:lnTo>
                    <a:lnTo>
                      <a:pt x="0" y="0"/>
                    </a:lnTo>
                    <a:lnTo>
                      <a:pt x="144" y="288"/>
                    </a:lnTo>
                    <a:close/>
                  </a:path>
                </a:pathLst>
              </a:custGeom>
              <a:gradFill rotWithShape="0">
                <a:gsLst>
                  <a:gs pos="0">
                    <a:srgbClr val="5F5F5F"/>
                  </a:gs>
                  <a:gs pos="100000">
                    <a:schemeClr val="bg1"/>
                  </a:gs>
                </a:gsLst>
                <a:path path="rect">
                  <a:fillToRect t="100000" r="10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5604" name="未知"/>
              <p:cNvSpPr>
                <a:spLocks noChangeArrowheads="1"/>
              </p:cNvSpPr>
              <p:nvPr/>
            </p:nvSpPr>
            <p:spPr bwMode="auto">
              <a:xfrm>
                <a:off x="0" y="738"/>
                <a:ext cx="1920" cy="1008"/>
              </a:xfrm>
              <a:custGeom>
                <a:avLst/>
                <a:gdLst>
                  <a:gd name="T0" fmla="*/ 1920 w 1920"/>
                  <a:gd name="T1" fmla="*/ 1008 h 1008"/>
                  <a:gd name="T2" fmla="*/ 0 w 1920"/>
                  <a:gd name="T3" fmla="*/ 384 h 1008"/>
                  <a:gd name="T4" fmla="*/ 0 w 1920"/>
                  <a:gd name="T5" fmla="*/ 0 h 1008"/>
                  <a:gd name="T6" fmla="*/ 1920 w 1920"/>
                  <a:gd name="T7" fmla="*/ 432 h 1008"/>
                  <a:gd name="T8" fmla="*/ 1920 w 1920"/>
                  <a:gd name="T9" fmla="*/ 1008 h 1008"/>
                </a:gdLst>
                <a:ahLst/>
                <a:cxnLst>
                  <a:cxn ang="0">
                    <a:pos x="T0" y="T1"/>
                  </a:cxn>
                  <a:cxn ang="0">
                    <a:pos x="T2" y="T3"/>
                  </a:cxn>
                  <a:cxn ang="0">
                    <a:pos x="T4" y="T5"/>
                  </a:cxn>
                  <a:cxn ang="0">
                    <a:pos x="T6" y="T7"/>
                  </a:cxn>
                  <a:cxn ang="0">
                    <a:pos x="T8" y="T9"/>
                  </a:cxn>
                </a:cxnLst>
                <a:rect l="0" t="0" r="r" b="b"/>
                <a:pathLst>
                  <a:path w="1920" h="1008">
                    <a:moveTo>
                      <a:pt x="1920" y="1008"/>
                    </a:moveTo>
                    <a:lnTo>
                      <a:pt x="0" y="384"/>
                    </a:lnTo>
                    <a:lnTo>
                      <a:pt x="0" y="0"/>
                    </a:lnTo>
                    <a:lnTo>
                      <a:pt x="1920" y="432"/>
                    </a:lnTo>
                    <a:lnTo>
                      <a:pt x="1920" y="1008"/>
                    </a:lnTo>
                    <a:close/>
                  </a:path>
                </a:pathLst>
              </a:custGeom>
              <a:gradFill rotWithShape="0">
                <a:gsLst>
                  <a:gs pos="0">
                    <a:srgbClr val="003366"/>
                  </a:gs>
                  <a:gs pos="50000">
                    <a:srgbClr val="336699"/>
                  </a:gs>
                  <a:gs pos="100000">
                    <a:srgbClr val="003366"/>
                  </a:gs>
                </a:gsLst>
                <a:lin ang="2700000" scaled="1"/>
              </a:gradFill>
              <a:ln w="9525">
                <a:solidFill>
                  <a:srgbClr val="FF9933"/>
                </a:solidFill>
                <a:round/>
                <a:headEnd/>
                <a:tailEnd/>
              </a:ln>
            </p:spPr>
            <p:txBody>
              <a:bodyPr/>
              <a:lstStyle/>
              <a:p>
                <a:endParaRPr lang="zh-CN" altLang="en-US"/>
              </a:p>
            </p:txBody>
          </p:sp>
          <p:sp>
            <p:nvSpPr>
              <p:cNvPr id="25605" name="未知"/>
              <p:cNvSpPr>
                <a:spLocks noChangeArrowheads="1"/>
              </p:cNvSpPr>
              <p:nvPr/>
            </p:nvSpPr>
            <p:spPr bwMode="auto">
              <a:xfrm>
                <a:off x="0" y="738"/>
                <a:ext cx="2160" cy="432"/>
              </a:xfrm>
              <a:custGeom>
                <a:avLst/>
                <a:gdLst>
                  <a:gd name="T0" fmla="*/ 0 w 2160"/>
                  <a:gd name="T1" fmla="*/ 0 h 432"/>
                  <a:gd name="T2" fmla="*/ 1920 w 2160"/>
                  <a:gd name="T3" fmla="*/ 432 h 432"/>
                  <a:gd name="T4" fmla="*/ 2160 w 2160"/>
                  <a:gd name="T5" fmla="*/ 336 h 432"/>
                  <a:gd name="T6" fmla="*/ 336 w 2160"/>
                  <a:gd name="T7" fmla="*/ 0 h 432"/>
                  <a:gd name="T8" fmla="*/ 0 w 2160"/>
                  <a:gd name="T9" fmla="*/ 0 h 432"/>
                </a:gdLst>
                <a:ahLst/>
                <a:cxnLst>
                  <a:cxn ang="0">
                    <a:pos x="T0" y="T1"/>
                  </a:cxn>
                  <a:cxn ang="0">
                    <a:pos x="T2" y="T3"/>
                  </a:cxn>
                  <a:cxn ang="0">
                    <a:pos x="T4" y="T5"/>
                  </a:cxn>
                  <a:cxn ang="0">
                    <a:pos x="T6" y="T7"/>
                  </a:cxn>
                  <a:cxn ang="0">
                    <a:pos x="T8" y="T9"/>
                  </a:cxn>
                </a:cxnLst>
                <a:rect l="0" t="0" r="r" b="b"/>
                <a:pathLst>
                  <a:path w="2160" h="432">
                    <a:moveTo>
                      <a:pt x="0" y="0"/>
                    </a:moveTo>
                    <a:lnTo>
                      <a:pt x="1920" y="432"/>
                    </a:lnTo>
                    <a:lnTo>
                      <a:pt x="2160" y="336"/>
                    </a:lnTo>
                    <a:lnTo>
                      <a:pt x="336" y="0"/>
                    </a:lnTo>
                    <a:lnTo>
                      <a:pt x="0" y="0"/>
                    </a:lnTo>
                    <a:close/>
                  </a:path>
                </a:pathLst>
              </a:custGeom>
              <a:solidFill>
                <a:srgbClr val="A89854"/>
              </a:solidFill>
              <a:ln w="9525">
                <a:solidFill>
                  <a:srgbClr val="FF9933"/>
                </a:solidFill>
                <a:round/>
                <a:headEnd/>
                <a:tailEnd/>
              </a:ln>
            </p:spPr>
            <p:txBody>
              <a:bodyPr/>
              <a:lstStyle/>
              <a:p>
                <a:endParaRPr lang="zh-CN" altLang="en-US"/>
              </a:p>
            </p:txBody>
          </p:sp>
          <p:sp>
            <p:nvSpPr>
              <p:cNvPr id="25606" name="未知"/>
              <p:cNvSpPr>
                <a:spLocks noChangeArrowheads="1"/>
              </p:cNvSpPr>
              <p:nvPr/>
            </p:nvSpPr>
            <p:spPr bwMode="auto">
              <a:xfrm>
                <a:off x="300" y="474"/>
                <a:ext cx="1860" cy="600"/>
              </a:xfrm>
              <a:custGeom>
                <a:avLst/>
                <a:gdLst>
                  <a:gd name="T0" fmla="*/ 1860 w 1860"/>
                  <a:gd name="T1" fmla="*/ 600 h 600"/>
                  <a:gd name="T2" fmla="*/ 0 w 1860"/>
                  <a:gd name="T3" fmla="*/ 264 h 600"/>
                  <a:gd name="T4" fmla="*/ 0 w 1860"/>
                  <a:gd name="T5" fmla="*/ 0 h 600"/>
                  <a:gd name="T6" fmla="*/ 1860 w 1860"/>
                  <a:gd name="T7" fmla="*/ 168 h 600"/>
                  <a:gd name="T8" fmla="*/ 1860 w 1860"/>
                  <a:gd name="T9" fmla="*/ 600 h 600"/>
                </a:gdLst>
                <a:ahLst/>
                <a:cxnLst>
                  <a:cxn ang="0">
                    <a:pos x="T0" y="T1"/>
                  </a:cxn>
                  <a:cxn ang="0">
                    <a:pos x="T2" y="T3"/>
                  </a:cxn>
                  <a:cxn ang="0">
                    <a:pos x="T4" y="T5"/>
                  </a:cxn>
                  <a:cxn ang="0">
                    <a:pos x="T6" y="T7"/>
                  </a:cxn>
                  <a:cxn ang="0">
                    <a:pos x="T8" y="T9"/>
                  </a:cxn>
                </a:cxnLst>
                <a:rect l="0" t="0" r="r" b="b"/>
                <a:pathLst>
                  <a:path w="1860" h="600">
                    <a:moveTo>
                      <a:pt x="1860" y="600"/>
                    </a:moveTo>
                    <a:lnTo>
                      <a:pt x="0" y="264"/>
                    </a:lnTo>
                    <a:lnTo>
                      <a:pt x="0" y="0"/>
                    </a:lnTo>
                    <a:lnTo>
                      <a:pt x="1860" y="168"/>
                    </a:lnTo>
                    <a:lnTo>
                      <a:pt x="1860" y="600"/>
                    </a:lnTo>
                    <a:close/>
                  </a:path>
                </a:pathLst>
              </a:custGeom>
              <a:gradFill rotWithShape="0">
                <a:gsLst>
                  <a:gs pos="0">
                    <a:srgbClr val="336699"/>
                  </a:gs>
                  <a:gs pos="50000">
                    <a:srgbClr val="0099CC"/>
                  </a:gs>
                  <a:gs pos="100000">
                    <a:srgbClr val="336699"/>
                  </a:gs>
                </a:gsLst>
                <a:lin ang="2700000" scaled="1"/>
              </a:gradFill>
              <a:ln w="9525">
                <a:solidFill>
                  <a:srgbClr val="FF9933"/>
                </a:solidFill>
                <a:round/>
                <a:headEnd/>
                <a:tailEnd/>
              </a:ln>
            </p:spPr>
            <p:txBody>
              <a:bodyPr/>
              <a:lstStyle/>
              <a:p>
                <a:endParaRPr lang="zh-CN" altLang="en-US"/>
              </a:p>
            </p:txBody>
          </p:sp>
          <p:sp>
            <p:nvSpPr>
              <p:cNvPr id="25607" name="未知"/>
              <p:cNvSpPr>
                <a:spLocks noChangeArrowheads="1"/>
              </p:cNvSpPr>
              <p:nvPr/>
            </p:nvSpPr>
            <p:spPr bwMode="auto">
              <a:xfrm>
                <a:off x="300" y="450"/>
                <a:ext cx="2244" cy="192"/>
              </a:xfrm>
              <a:custGeom>
                <a:avLst/>
                <a:gdLst>
                  <a:gd name="T0" fmla="*/ 0 w 2244"/>
                  <a:gd name="T1" fmla="*/ 24 h 192"/>
                  <a:gd name="T2" fmla="*/ 420 w 2244"/>
                  <a:gd name="T3" fmla="*/ 0 h 192"/>
                  <a:gd name="T4" fmla="*/ 2244 w 2244"/>
                  <a:gd name="T5" fmla="*/ 96 h 192"/>
                  <a:gd name="T6" fmla="*/ 1860 w 2244"/>
                  <a:gd name="T7" fmla="*/ 192 h 192"/>
                  <a:gd name="T8" fmla="*/ 0 w 2244"/>
                  <a:gd name="T9" fmla="*/ 24 h 192"/>
                </a:gdLst>
                <a:ahLst/>
                <a:cxnLst>
                  <a:cxn ang="0">
                    <a:pos x="T0" y="T1"/>
                  </a:cxn>
                  <a:cxn ang="0">
                    <a:pos x="T2" y="T3"/>
                  </a:cxn>
                  <a:cxn ang="0">
                    <a:pos x="T4" y="T5"/>
                  </a:cxn>
                  <a:cxn ang="0">
                    <a:pos x="T6" y="T7"/>
                  </a:cxn>
                  <a:cxn ang="0">
                    <a:pos x="T8" y="T9"/>
                  </a:cxn>
                </a:cxnLst>
                <a:rect l="0" t="0" r="r" b="b"/>
                <a:pathLst>
                  <a:path w="2244" h="192">
                    <a:moveTo>
                      <a:pt x="0" y="24"/>
                    </a:moveTo>
                    <a:lnTo>
                      <a:pt x="420" y="0"/>
                    </a:lnTo>
                    <a:lnTo>
                      <a:pt x="2244" y="96"/>
                    </a:lnTo>
                    <a:lnTo>
                      <a:pt x="1860" y="192"/>
                    </a:lnTo>
                    <a:lnTo>
                      <a:pt x="0" y="24"/>
                    </a:lnTo>
                    <a:close/>
                  </a:path>
                </a:pathLst>
              </a:custGeom>
              <a:solidFill>
                <a:srgbClr val="C0B480"/>
              </a:solidFill>
              <a:ln w="9525">
                <a:solidFill>
                  <a:srgbClr val="FF9933"/>
                </a:solidFill>
                <a:round/>
                <a:headEnd/>
                <a:tailEnd/>
              </a:ln>
            </p:spPr>
            <p:txBody>
              <a:bodyPr/>
              <a:lstStyle/>
              <a:p>
                <a:endParaRPr lang="zh-CN" altLang="en-US"/>
              </a:p>
            </p:txBody>
          </p:sp>
          <p:sp>
            <p:nvSpPr>
              <p:cNvPr id="25608" name="未知"/>
              <p:cNvSpPr>
                <a:spLocks noChangeArrowheads="1"/>
              </p:cNvSpPr>
              <p:nvPr/>
            </p:nvSpPr>
            <p:spPr bwMode="auto">
              <a:xfrm>
                <a:off x="672" y="66"/>
                <a:ext cx="1872" cy="480"/>
              </a:xfrm>
              <a:custGeom>
                <a:avLst/>
                <a:gdLst>
                  <a:gd name="T0" fmla="*/ 0 w 1872"/>
                  <a:gd name="T1" fmla="*/ 384 h 480"/>
                  <a:gd name="T2" fmla="*/ 0 w 1872"/>
                  <a:gd name="T3" fmla="*/ 78 h 480"/>
                  <a:gd name="T4" fmla="*/ 1872 w 1872"/>
                  <a:gd name="T5" fmla="*/ 0 h 480"/>
                  <a:gd name="T6" fmla="*/ 1872 w 1872"/>
                  <a:gd name="T7" fmla="*/ 480 h 480"/>
                  <a:gd name="T8" fmla="*/ 0 w 1872"/>
                  <a:gd name="T9" fmla="*/ 384 h 480"/>
                </a:gdLst>
                <a:ahLst/>
                <a:cxnLst>
                  <a:cxn ang="0">
                    <a:pos x="T0" y="T1"/>
                  </a:cxn>
                  <a:cxn ang="0">
                    <a:pos x="T2" y="T3"/>
                  </a:cxn>
                  <a:cxn ang="0">
                    <a:pos x="T4" y="T5"/>
                  </a:cxn>
                  <a:cxn ang="0">
                    <a:pos x="T6" y="T7"/>
                  </a:cxn>
                  <a:cxn ang="0">
                    <a:pos x="T8" y="T9"/>
                  </a:cxn>
                </a:cxnLst>
                <a:rect l="0" t="0" r="r" b="b"/>
                <a:pathLst>
                  <a:path w="1872" h="480">
                    <a:moveTo>
                      <a:pt x="0" y="384"/>
                    </a:moveTo>
                    <a:lnTo>
                      <a:pt x="0" y="78"/>
                    </a:lnTo>
                    <a:lnTo>
                      <a:pt x="1872" y="0"/>
                    </a:lnTo>
                    <a:lnTo>
                      <a:pt x="1872" y="480"/>
                    </a:lnTo>
                    <a:lnTo>
                      <a:pt x="0" y="384"/>
                    </a:lnTo>
                    <a:close/>
                  </a:path>
                </a:pathLst>
              </a:custGeom>
              <a:gradFill rotWithShape="0">
                <a:gsLst>
                  <a:gs pos="0">
                    <a:srgbClr val="008080"/>
                  </a:gs>
                  <a:gs pos="50000">
                    <a:srgbClr val="33CCCC"/>
                  </a:gs>
                  <a:gs pos="100000">
                    <a:srgbClr val="008080"/>
                  </a:gs>
                </a:gsLst>
                <a:lin ang="2700000" scaled="1"/>
              </a:gradFill>
              <a:ln w="9525">
                <a:solidFill>
                  <a:srgbClr val="FF9933"/>
                </a:solidFill>
                <a:round/>
                <a:headEnd/>
                <a:tailEnd/>
              </a:ln>
            </p:spPr>
            <p:txBody>
              <a:bodyPr/>
              <a:lstStyle/>
              <a:p>
                <a:endParaRPr lang="zh-CN" altLang="en-US"/>
              </a:p>
            </p:txBody>
          </p:sp>
          <p:sp>
            <p:nvSpPr>
              <p:cNvPr id="25609" name="未知"/>
              <p:cNvSpPr>
                <a:spLocks noChangeArrowheads="1"/>
              </p:cNvSpPr>
              <p:nvPr/>
            </p:nvSpPr>
            <p:spPr bwMode="auto">
              <a:xfrm>
                <a:off x="678" y="0"/>
                <a:ext cx="2208" cy="150"/>
              </a:xfrm>
              <a:custGeom>
                <a:avLst/>
                <a:gdLst>
                  <a:gd name="T0" fmla="*/ 0 w 2208"/>
                  <a:gd name="T1" fmla="*/ 150 h 150"/>
                  <a:gd name="T2" fmla="*/ 276 w 2208"/>
                  <a:gd name="T3" fmla="*/ 66 h 150"/>
                  <a:gd name="T4" fmla="*/ 2208 w 2208"/>
                  <a:gd name="T5" fmla="*/ 0 h 150"/>
                  <a:gd name="T6" fmla="*/ 1860 w 2208"/>
                  <a:gd name="T7" fmla="*/ 132 h 150"/>
                  <a:gd name="T8" fmla="*/ 0 w 2208"/>
                  <a:gd name="T9" fmla="*/ 150 h 150"/>
                </a:gdLst>
                <a:ahLst/>
                <a:cxnLst>
                  <a:cxn ang="0">
                    <a:pos x="T0" y="T1"/>
                  </a:cxn>
                  <a:cxn ang="0">
                    <a:pos x="T2" y="T3"/>
                  </a:cxn>
                  <a:cxn ang="0">
                    <a:pos x="T4" y="T5"/>
                  </a:cxn>
                  <a:cxn ang="0">
                    <a:pos x="T6" y="T7"/>
                  </a:cxn>
                  <a:cxn ang="0">
                    <a:pos x="T8" y="T9"/>
                  </a:cxn>
                </a:cxnLst>
                <a:rect l="0" t="0" r="r" b="b"/>
                <a:pathLst>
                  <a:path w="2208" h="150">
                    <a:moveTo>
                      <a:pt x="0" y="150"/>
                    </a:moveTo>
                    <a:lnTo>
                      <a:pt x="276" y="66"/>
                    </a:lnTo>
                    <a:lnTo>
                      <a:pt x="2208" y="0"/>
                    </a:lnTo>
                    <a:lnTo>
                      <a:pt x="1860" y="132"/>
                    </a:lnTo>
                    <a:lnTo>
                      <a:pt x="0" y="150"/>
                    </a:lnTo>
                    <a:close/>
                  </a:path>
                </a:pathLst>
              </a:custGeom>
              <a:solidFill>
                <a:srgbClr val="CDC39B"/>
              </a:solidFill>
              <a:ln w="9525">
                <a:solidFill>
                  <a:srgbClr val="FF9933"/>
                </a:solidFill>
                <a:round/>
                <a:headEnd/>
                <a:tailEnd/>
              </a:ln>
            </p:spPr>
            <p:txBody>
              <a:bodyPr/>
              <a:lstStyle/>
              <a:p>
                <a:endParaRPr lang="zh-CN" altLang="en-US"/>
              </a:p>
            </p:txBody>
          </p:sp>
          <p:sp>
            <p:nvSpPr>
              <p:cNvPr id="25610" name="未知"/>
              <p:cNvSpPr>
                <a:spLocks noChangeArrowheads="1"/>
              </p:cNvSpPr>
              <p:nvPr/>
            </p:nvSpPr>
            <p:spPr bwMode="auto">
              <a:xfrm>
                <a:off x="1920" y="0"/>
                <a:ext cx="960" cy="1746"/>
              </a:xfrm>
              <a:custGeom>
                <a:avLst/>
                <a:gdLst>
                  <a:gd name="T0" fmla="*/ 0 w 960"/>
                  <a:gd name="T1" fmla="*/ 1746 h 1746"/>
                  <a:gd name="T2" fmla="*/ 0 w 960"/>
                  <a:gd name="T3" fmla="*/ 1170 h 1746"/>
                  <a:gd name="T4" fmla="*/ 240 w 960"/>
                  <a:gd name="T5" fmla="*/ 1074 h 1746"/>
                  <a:gd name="T6" fmla="*/ 240 w 960"/>
                  <a:gd name="T7" fmla="*/ 642 h 1746"/>
                  <a:gd name="T8" fmla="*/ 624 w 960"/>
                  <a:gd name="T9" fmla="*/ 546 h 1746"/>
                  <a:gd name="T10" fmla="*/ 624 w 960"/>
                  <a:gd name="T11" fmla="*/ 126 h 1746"/>
                  <a:gd name="T12" fmla="*/ 960 w 960"/>
                  <a:gd name="T13" fmla="*/ 0 h 1746"/>
                  <a:gd name="T14" fmla="*/ 960 w 960"/>
                  <a:gd name="T15" fmla="*/ 96 h 1746"/>
                  <a:gd name="T16" fmla="*/ 726 w 960"/>
                  <a:gd name="T17" fmla="*/ 180 h 1746"/>
                  <a:gd name="T18" fmla="*/ 732 w 960"/>
                  <a:gd name="T19" fmla="*/ 630 h 1746"/>
                  <a:gd name="T20" fmla="*/ 384 w 960"/>
                  <a:gd name="T21" fmla="*/ 738 h 1746"/>
                  <a:gd name="T22" fmla="*/ 384 w 960"/>
                  <a:gd name="T23" fmla="*/ 1170 h 1746"/>
                  <a:gd name="T24" fmla="*/ 150 w 960"/>
                  <a:gd name="T25" fmla="*/ 1260 h 1746"/>
                  <a:gd name="T26" fmla="*/ 150 w 960"/>
                  <a:gd name="T27" fmla="*/ 1704 h 1746"/>
                  <a:gd name="T28" fmla="*/ 0 w 960"/>
                  <a:gd name="T29" fmla="*/ 1746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0" h="1746">
                    <a:moveTo>
                      <a:pt x="0" y="1746"/>
                    </a:moveTo>
                    <a:lnTo>
                      <a:pt x="0" y="1170"/>
                    </a:lnTo>
                    <a:lnTo>
                      <a:pt x="240" y="1074"/>
                    </a:lnTo>
                    <a:lnTo>
                      <a:pt x="240" y="642"/>
                    </a:lnTo>
                    <a:lnTo>
                      <a:pt x="624" y="546"/>
                    </a:lnTo>
                    <a:lnTo>
                      <a:pt x="624" y="126"/>
                    </a:lnTo>
                    <a:lnTo>
                      <a:pt x="960" y="0"/>
                    </a:lnTo>
                    <a:lnTo>
                      <a:pt x="960" y="96"/>
                    </a:lnTo>
                    <a:lnTo>
                      <a:pt x="726" y="180"/>
                    </a:lnTo>
                    <a:lnTo>
                      <a:pt x="732" y="630"/>
                    </a:lnTo>
                    <a:lnTo>
                      <a:pt x="384" y="738"/>
                    </a:lnTo>
                    <a:lnTo>
                      <a:pt x="384" y="1170"/>
                    </a:lnTo>
                    <a:lnTo>
                      <a:pt x="150" y="1260"/>
                    </a:lnTo>
                    <a:lnTo>
                      <a:pt x="150" y="1704"/>
                    </a:lnTo>
                    <a:lnTo>
                      <a:pt x="0" y="1746"/>
                    </a:lnTo>
                    <a:close/>
                  </a:path>
                </a:pathLst>
              </a:custGeom>
              <a:gradFill rotWithShape="0">
                <a:gsLst>
                  <a:gs pos="0">
                    <a:srgbClr val="CDC39B"/>
                  </a:gs>
                  <a:gs pos="100000">
                    <a:srgbClr val="F1EBCF"/>
                  </a:gs>
                </a:gsLst>
                <a:path path="rect">
                  <a:fillToRect r="100000" b="100000"/>
                </a:path>
              </a:gradFill>
              <a:ln w="9525">
                <a:solidFill>
                  <a:schemeClr val="bg2"/>
                </a:solidFill>
                <a:round/>
                <a:headEnd/>
                <a:tailEnd/>
              </a:ln>
            </p:spPr>
            <p:txBody>
              <a:bodyPr/>
              <a:lstStyle/>
              <a:p>
                <a:endParaRPr lang="zh-CN" altLang="en-US"/>
              </a:p>
            </p:txBody>
          </p:sp>
        </p:grpSp>
        <p:grpSp>
          <p:nvGrpSpPr>
            <p:cNvPr id="4" name="Group 11"/>
            <p:cNvGrpSpPr>
              <a:grpSpLocks/>
            </p:cNvGrpSpPr>
            <p:nvPr/>
          </p:nvGrpSpPr>
          <p:grpSpPr bwMode="auto">
            <a:xfrm>
              <a:off x="975" y="2115"/>
              <a:ext cx="1769" cy="740"/>
              <a:chOff x="0" y="0"/>
              <a:chExt cx="1769" cy="785"/>
            </a:xfrm>
          </p:grpSpPr>
          <p:sp>
            <p:nvSpPr>
              <p:cNvPr id="25612" name="AutoShape 12">
                <a:hlinkClick r:id="" action="ppaction://hlinkshowjump?jump=nextslide"/>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itchFamily="34" charset="0"/>
                </a:endParaRPr>
              </a:p>
            </p:txBody>
          </p:sp>
          <p:sp>
            <p:nvSpPr>
              <p:cNvPr id="25613" name="Text Box 13">
                <a:hlinkClick r:id="" action="ppaction://hlinkshowjump?jump=nextslide">
                  <a:snd r:embed="rId3"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基础巩固</a:t>
                </a:r>
              </a:p>
            </p:txBody>
          </p:sp>
        </p:grpSp>
        <p:grpSp>
          <p:nvGrpSpPr>
            <p:cNvPr id="5" name="Group 14"/>
            <p:cNvGrpSpPr>
              <a:grpSpLocks/>
            </p:cNvGrpSpPr>
            <p:nvPr/>
          </p:nvGrpSpPr>
          <p:grpSpPr bwMode="auto">
            <a:xfrm>
              <a:off x="1519" y="1525"/>
              <a:ext cx="1769" cy="681"/>
              <a:chOff x="0" y="0"/>
              <a:chExt cx="1769" cy="785"/>
            </a:xfrm>
          </p:grpSpPr>
          <p:sp>
            <p:nvSpPr>
              <p:cNvPr id="25615" name="AutoShape 15">
                <a:hlinkClick r:id="" action="ppaction://noaction"/>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itchFamily="34" charset="0"/>
                </a:endParaRPr>
              </a:p>
            </p:txBody>
          </p:sp>
          <p:sp>
            <p:nvSpPr>
              <p:cNvPr id="25616" name="Text Box 16">
                <a:hlinkClick r:id="rId4" action="ppaction://hlinksldjump">
                  <a:snd r:embed="rId3" name="hammer.wav"/>
                </a:hlinkClick>
              </p:cNvPr>
              <p:cNvSpPr txBox="1">
                <a:spLocks noChangeArrowheads="1"/>
              </p:cNvSpPr>
              <p:nvPr/>
            </p:nvSpPr>
            <p:spPr bwMode="auto">
              <a:xfrm>
                <a:off x="0" y="183"/>
                <a:ext cx="1769" cy="4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提升培优</a:t>
                </a:r>
              </a:p>
            </p:txBody>
          </p:sp>
        </p:grpSp>
        <p:grpSp>
          <p:nvGrpSpPr>
            <p:cNvPr id="6" name="Group 17"/>
            <p:cNvGrpSpPr>
              <a:grpSpLocks/>
            </p:cNvGrpSpPr>
            <p:nvPr/>
          </p:nvGrpSpPr>
          <p:grpSpPr bwMode="auto">
            <a:xfrm>
              <a:off x="2200" y="890"/>
              <a:ext cx="1769" cy="740"/>
              <a:chOff x="0" y="0"/>
              <a:chExt cx="1769" cy="785"/>
            </a:xfrm>
          </p:grpSpPr>
          <p:sp>
            <p:nvSpPr>
              <p:cNvPr id="25618" name="AutoShape 18">
                <a:hlinkClick r:id="" action="ppaction://noaction">
                  <a:snd r:embed="rId3" name="hammer.wav"/>
                </a:hlinkClick>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itchFamily="34" charset="0"/>
                </a:endParaRPr>
              </a:p>
            </p:txBody>
          </p:sp>
          <p:sp>
            <p:nvSpPr>
              <p:cNvPr id="25619" name="Text Box 19">
                <a:hlinkClick r:id="rId5" action="ppaction://hlinksldjump">
                  <a:snd r:embed="rId3"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思维创新</a:t>
                </a:r>
              </a:p>
            </p:txBody>
          </p:sp>
        </p:grpSp>
      </p:grpSp>
      <p:sp>
        <p:nvSpPr>
          <p:cNvPr id="28" name="圆角矩形 27"/>
          <p:cNvSpPr/>
          <p:nvPr/>
        </p:nvSpPr>
        <p:spPr>
          <a:xfrm>
            <a:off x="611188" y="4005263"/>
            <a:ext cx="2016125" cy="50323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00" b="0">
              <a:latin typeface="华文楷体" pitchFamily="2" charset="-122"/>
              <a:ea typeface="华文楷体" pitchFamily="2" charset="-122"/>
            </a:endParaRPr>
          </a:p>
        </p:txBody>
      </p:sp>
      <p:grpSp>
        <p:nvGrpSpPr>
          <p:cNvPr id="7" name="Group 23"/>
          <p:cNvGrpSpPr>
            <a:grpSpLocks/>
          </p:cNvGrpSpPr>
          <p:nvPr/>
        </p:nvGrpSpPr>
        <p:grpSpPr bwMode="auto">
          <a:xfrm>
            <a:off x="3708400" y="404813"/>
            <a:ext cx="1800225" cy="792162"/>
            <a:chOff x="3016" y="2750"/>
            <a:chExt cx="1134" cy="499"/>
          </a:xfrm>
        </p:grpSpPr>
        <p:sp>
          <p:nvSpPr>
            <p:cNvPr id="25622" name="AutoShape 24"/>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headEnd/>
              <a:tailEnd/>
            </a:ln>
          </p:spPr>
          <p:txBody>
            <a:bodyPr wrap="none" anchor="ctr"/>
            <a:lstStyle/>
            <a:p>
              <a:pPr algn="ctr"/>
              <a:endParaRPr lang="zh-CN" altLang="en-US" sz="2800">
                <a:latin typeface="华文楷体" pitchFamily="2" charset="-122"/>
                <a:ea typeface="华文楷体" pitchFamily="2" charset="-122"/>
              </a:endParaRPr>
            </a:p>
          </p:txBody>
        </p:sp>
        <p:sp>
          <p:nvSpPr>
            <p:cNvPr id="25623" name="Text Box 25"/>
            <p:cNvSpPr txBox="1">
              <a:spLocks noChangeArrowheads="1"/>
            </p:cNvSpPr>
            <p:nvPr/>
          </p:nvSpPr>
          <p:spPr bwMode="auto">
            <a:xfrm>
              <a:off x="3107" y="2795"/>
              <a:ext cx="953"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华文楷体" pitchFamily="2" charset="-122"/>
                  <a:ea typeface="华文楷体" pitchFamily="2" charset="-122"/>
                </a:rPr>
                <a:t>作业</a:t>
              </a:r>
              <a:r>
                <a:rPr lang="en-US" altLang="zh-CN" sz="3200" dirty="0">
                  <a:latin typeface="华文楷体" pitchFamily="2" charset="-122"/>
                  <a:ea typeface="华文楷体" pitchFamily="2" charset="-122"/>
                </a:rPr>
                <a:t>2</a:t>
              </a:r>
            </a:p>
          </p:txBody>
        </p:sp>
      </p:grpSp>
      <p:grpSp>
        <p:nvGrpSpPr>
          <p:cNvPr id="32" name="组合 3"/>
          <p:cNvGrpSpPr/>
          <p:nvPr/>
        </p:nvGrpSpPr>
        <p:grpSpPr>
          <a:xfrm>
            <a:off x="1428728" y="5929330"/>
            <a:ext cx="2376487" cy="523220"/>
            <a:chOff x="5220072" y="5877272"/>
            <a:chExt cx="2376487" cy="877496"/>
          </a:xfrm>
        </p:grpSpPr>
        <p:sp>
          <p:nvSpPr>
            <p:cNvPr id="33" name="AutoShape 13">
              <a:hlinkClick r:id="" action="ppaction://noaction"/>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headEnd/>
              <a:tailEnd/>
            </a:ln>
          </p:spPr>
          <p:txBody>
            <a:bodyPr wrap="none" anchor="ctr"/>
            <a:lstStyle/>
            <a:p>
              <a:pPr algn="ctr"/>
              <a:endParaRPr lang="zh-CN" altLang="en-US" sz="1800">
                <a:solidFill>
                  <a:srgbClr val="FF0000"/>
                </a:solidFill>
                <a:latin typeface="华文楷体" pitchFamily="2" charset="-122"/>
                <a:ea typeface="华文楷体" pitchFamily="2" charset="-122"/>
              </a:endParaRPr>
            </a:p>
          </p:txBody>
        </p:sp>
        <p:sp>
          <p:nvSpPr>
            <p:cNvPr id="34" name="Text Box 14">
              <a:hlinkClick r:id="rId6"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itchFamily="2" charset="-122"/>
                  <a:ea typeface="华文楷体" pitchFamily="2" charset="-122"/>
                </a:rPr>
                <a:t>返回作业设计</a:t>
              </a:r>
            </a:p>
          </p:txBody>
        </p:sp>
      </p:grpSp>
    </p:spTree>
    <p:extLst>
      <p:ext uri="{BB962C8B-B14F-4D97-AF65-F5344CB8AC3E}">
        <p14:creationId xmlns="" xmlns:p14="http://schemas.microsoft.com/office/powerpoint/2010/main" val="2986821788"/>
      </p:ext>
    </p:extLst>
  </p:cSld>
  <p:clrMapOvr>
    <a:masterClrMapping/>
  </p:clrMapOvr>
  <p:transition>
    <p:zoom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7594600" y="0"/>
            <a:ext cx="1296988" cy="1296988"/>
            <a:chOff x="4784" y="0"/>
            <a:chExt cx="817" cy="817"/>
          </a:xfrm>
        </p:grpSpPr>
        <p:pic>
          <p:nvPicPr>
            <p:cNvPr id="27650" name="Picture 7" descr="Golde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84" y="0"/>
              <a:ext cx="817" cy="8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651"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headEnd/>
                    <a:tailEnd/>
                  </a:ln>
                  <a:solidFill>
                    <a:srgbClr val="000000"/>
                  </a:solidFill>
                  <a:latin typeface="宋体"/>
                  <a:ea typeface="宋体"/>
                </a:rPr>
                <a:t>基础巩固</a:t>
              </a:r>
            </a:p>
          </p:txBody>
        </p:sp>
      </p:grpSp>
      <p:sp>
        <p:nvSpPr>
          <p:cNvPr id="27652" name="Text Box 10"/>
          <p:cNvSpPr txBox="1">
            <a:spLocks noChangeArrowheads="1"/>
          </p:cNvSpPr>
          <p:nvPr/>
        </p:nvSpPr>
        <p:spPr bwMode="auto">
          <a:xfrm>
            <a:off x="-36512" y="671351"/>
            <a:ext cx="7992888" cy="29337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50000"/>
              </a:lnSpc>
            </a:pPr>
            <a:r>
              <a:rPr lang="en-US" altLang="zh-CN" sz="3200" dirty="0" smtClean="0">
                <a:solidFill>
                  <a:srgbClr val="000000"/>
                </a:solidFill>
                <a:latin typeface="+mn-ea"/>
                <a:ea typeface="+mn-ea"/>
              </a:rPr>
              <a:t>1</a:t>
            </a:r>
            <a:r>
              <a:rPr lang="en-US" altLang="zh-CN" sz="3200" dirty="0">
                <a:solidFill>
                  <a:srgbClr val="000000"/>
                </a:solidFill>
                <a:latin typeface="+mn-ea"/>
                <a:ea typeface="+mn-ea"/>
              </a:rPr>
              <a:t>.</a:t>
            </a:r>
            <a:r>
              <a:rPr lang="zh-CN" altLang="en-US" sz="3200" dirty="0" smtClean="0">
                <a:solidFill>
                  <a:srgbClr val="FF0066"/>
                </a:solidFill>
                <a:latin typeface="+mn-ea"/>
                <a:ea typeface="+mn-ea"/>
              </a:rPr>
              <a:t>（基础题）</a:t>
            </a:r>
            <a:r>
              <a:rPr lang="en-US" altLang="zh-CN" sz="3200" dirty="0">
                <a:solidFill>
                  <a:schemeClr val="tx1">
                    <a:lumMod val="95000"/>
                    <a:lumOff val="5000"/>
                  </a:schemeClr>
                </a:solidFill>
                <a:latin typeface="+mn-ea"/>
                <a:ea typeface="+mn-ea"/>
              </a:rPr>
              <a:t>5</a:t>
            </a:r>
            <a:r>
              <a:rPr lang="zh-CN" altLang="en-US" sz="3200" dirty="0">
                <a:solidFill>
                  <a:schemeClr val="tx1">
                    <a:lumMod val="95000"/>
                    <a:lumOff val="5000"/>
                  </a:schemeClr>
                </a:solidFill>
                <a:latin typeface="+mn-ea"/>
                <a:ea typeface="+mn-ea"/>
              </a:rPr>
              <a:t>路车和</a:t>
            </a:r>
            <a:r>
              <a:rPr lang="en-US" altLang="zh-CN" sz="3200" dirty="0">
                <a:solidFill>
                  <a:schemeClr val="tx1">
                    <a:lumMod val="95000"/>
                    <a:lumOff val="5000"/>
                  </a:schemeClr>
                </a:solidFill>
                <a:latin typeface="+mn-ea"/>
                <a:ea typeface="+mn-ea"/>
              </a:rPr>
              <a:t>21</a:t>
            </a:r>
            <a:r>
              <a:rPr lang="zh-CN" altLang="en-US" sz="3200" dirty="0">
                <a:solidFill>
                  <a:schemeClr val="tx1">
                    <a:lumMod val="95000"/>
                    <a:lumOff val="5000"/>
                  </a:schemeClr>
                </a:solidFill>
                <a:latin typeface="+mn-ea"/>
                <a:ea typeface="+mn-ea"/>
              </a:rPr>
              <a:t>路车早晨</a:t>
            </a:r>
            <a:r>
              <a:rPr lang="en-US" altLang="zh-CN" sz="3200" dirty="0">
                <a:solidFill>
                  <a:schemeClr val="tx1">
                    <a:lumMod val="95000"/>
                    <a:lumOff val="5000"/>
                  </a:schemeClr>
                </a:solidFill>
                <a:latin typeface="+mn-ea"/>
                <a:ea typeface="+mn-ea"/>
              </a:rPr>
              <a:t>6:10</a:t>
            </a:r>
            <a:r>
              <a:rPr lang="zh-CN" altLang="en-US" sz="3200" dirty="0">
                <a:solidFill>
                  <a:schemeClr val="tx1">
                    <a:lumMod val="95000"/>
                    <a:lumOff val="5000"/>
                  </a:schemeClr>
                </a:solidFill>
                <a:latin typeface="+mn-ea"/>
                <a:ea typeface="+mn-ea"/>
              </a:rPr>
              <a:t>从起始站同时出发。</a:t>
            </a:r>
            <a:r>
              <a:rPr lang="en-US" altLang="zh-CN" sz="3200" dirty="0">
                <a:solidFill>
                  <a:schemeClr val="tx1">
                    <a:lumMod val="95000"/>
                    <a:lumOff val="5000"/>
                  </a:schemeClr>
                </a:solidFill>
                <a:latin typeface="+mn-ea"/>
                <a:ea typeface="+mn-ea"/>
              </a:rPr>
              <a:t>5</a:t>
            </a:r>
            <a:r>
              <a:rPr lang="zh-CN" altLang="en-US" sz="3200" dirty="0">
                <a:solidFill>
                  <a:schemeClr val="tx1">
                    <a:lumMod val="95000"/>
                    <a:lumOff val="5000"/>
                  </a:schemeClr>
                </a:solidFill>
                <a:latin typeface="+mn-ea"/>
                <a:ea typeface="+mn-ea"/>
              </a:rPr>
              <a:t>路车每</a:t>
            </a:r>
            <a:r>
              <a:rPr lang="en-US" altLang="zh-CN" sz="3200" dirty="0">
                <a:solidFill>
                  <a:schemeClr val="tx1">
                    <a:lumMod val="95000"/>
                    <a:lumOff val="5000"/>
                  </a:schemeClr>
                </a:solidFill>
                <a:latin typeface="+mn-ea"/>
                <a:ea typeface="+mn-ea"/>
              </a:rPr>
              <a:t>4</a:t>
            </a:r>
            <a:r>
              <a:rPr lang="zh-CN" altLang="en-US" sz="3200" dirty="0">
                <a:solidFill>
                  <a:schemeClr val="tx1">
                    <a:lumMod val="95000"/>
                    <a:lumOff val="5000"/>
                  </a:schemeClr>
                </a:solidFill>
                <a:latin typeface="+mn-ea"/>
                <a:ea typeface="+mn-ea"/>
              </a:rPr>
              <a:t>分钟发一次</a:t>
            </a:r>
            <a:r>
              <a:rPr lang="en-US" altLang="zh-CN" sz="3200" dirty="0">
                <a:solidFill>
                  <a:schemeClr val="tx1">
                    <a:lumMod val="95000"/>
                    <a:lumOff val="5000"/>
                  </a:schemeClr>
                </a:solidFill>
                <a:latin typeface="+mn-ea"/>
                <a:ea typeface="+mn-ea"/>
              </a:rPr>
              <a:t>,21</a:t>
            </a:r>
            <a:r>
              <a:rPr lang="zh-CN" altLang="en-US" sz="3200" dirty="0">
                <a:solidFill>
                  <a:schemeClr val="tx1">
                    <a:lumMod val="95000"/>
                    <a:lumOff val="5000"/>
                  </a:schemeClr>
                </a:solidFill>
                <a:latin typeface="+mn-ea"/>
                <a:ea typeface="+mn-ea"/>
              </a:rPr>
              <a:t>路车每</a:t>
            </a:r>
            <a:r>
              <a:rPr lang="en-US" altLang="zh-CN" sz="3200" dirty="0">
                <a:solidFill>
                  <a:schemeClr val="tx1">
                    <a:lumMod val="95000"/>
                    <a:lumOff val="5000"/>
                  </a:schemeClr>
                </a:solidFill>
                <a:latin typeface="+mn-ea"/>
                <a:ea typeface="+mn-ea"/>
              </a:rPr>
              <a:t>6</a:t>
            </a:r>
            <a:r>
              <a:rPr lang="zh-CN" altLang="en-US" sz="3200" dirty="0">
                <a:solidFill>
                  <a:schemeClr val="tx1">
                    <a:lumMod val="95000"/>
                    <a:lumOff val="5000"/>
                  </a:schemeClr>
                </a:solidFill>
                <a:latin typeface="+mn-ea"/>
                <a:ea typeface="+mn-ea"/>
              </a:rPr>
              <a:t>分钟发一次。这两路车第二次从起始站同时出发是什么时候</a:t>
            </a:r>
            <a:r>
              <a:rPr lang="en-US" altLang="zh-CN" sz="3200" dirty="0">
                <a:solidFill>
                  <a:schemeClr val="tx1">
                    <a:lumMod val="95000"/>
                    <a:lumOff val="5000"/>
                  </a:schemeClr>
                </a:solidFill>
                <a:latin typeface="+mn-ea"/>
                <a:ea typeface="+mn-ea"/>
              </a:rPr>
              <a:t>?</a:t>
            </a:r>
            <a:endParaRPr lang="zh-CN" altLang="en-US" sz="3200" dirty="0">
              <a:solidFill>
                <a:srgbClr val="000000"/>
              </a:solidFill>
              <a:latin typeface="+mn-ea"/>
              <a:ea typeface="+mn-ea"/>
            </a:endParaRPr>
          </a:p>
        </p:txBody>
      </p:sp>
      <p:sp>
        <p:nvSpPr>
          <p:cNvPr id="10" name="Text Box 3"/>
          <p:cNvSpPr txBox="1">
            <a:spLocks noChangeArrowheads="1"/>
          </p:cNvSpPr>
          <p:nvPr/>
        </p:nvSpPr>
        <p:spPr bwMode="auto">
          <a:xfrm>
            <a:off x="118160" y="3857437"/>
            <a:ext cx="8712076" cy="1756508"/>
          </a:xfrm>
          <a:prstGeom prst="rect">
            <a:avLst/>
          </a:prstGeom>
          <a:noFill/>
          <a:ln>
            <a:noFill/>
          </a:ln>
          <a:effectLst/>
          <a:extLst>
            <a:ext uri="{909E8E84-426E-40DD-AFC4-6F175D3DCCD1}">
              <a14:hiddenFill xmlns="" xmlns:a14="http://schemas.microsoft.com/office/drawing/2010/main">
                <a:solidFill>
                  <a:srgbClr val="FFFF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nSpc>
                <a:spcPct val="150000"/>
              </a:lnSpc>
              <a:spcBef>
                <a:spcPct val="50000"/>
              </a:spcBef>
            </a:pPr>
            <a:r>
              <a:rPr lang="zh-CN" altLang="en-US" sz="3600" dirty="0">
                <a:solidFill>
                  <a:srgbClr val="FF0000"/>
                </a:solidFill>
                <a:latin typeface="+mn-ea"/>
                <a:ea typeface="+mn-ea"/>
              </a:rPr>
              <a:t>因为４和６的最小公倍数是１２，所以这两路车第二次从起始站同时出发是６</a:t>
            </a:r>
            <a:r>
              <a:rPr lang="en-US" sz="3600" dirty="0">
                <a:solidFill>
                  <a:srgbClr val="FF0000"/>
                </a:solidFill>
                <a:latin typeface="+mn-ea"/>
                <a:ea typeface="+mn-ea"/>
              </a:rPr>
              <a:t>:</a:t>
            </a:r>
            <a:r>
              <a:rPr lang="zh-CN" altLang="en-US" sz="3600" dirty="0">
                <a:solidFill>
                  <a:srgbClr val="FF0000"/>
                </a:solidFill>
                <a:latin typeface="+mn-ea"/>
                <a:ea typeface="+mn-ea"/>
              </a:rPr>
              <a:t>２２。</a:t>
            </a:r>
            <a:endParaRPr lang="en-US" sz="3600" dirty="0">
              <a:solidFill>
                <a:srgbClr val="FF0000"/>
              </a:solidFill>
              <a:latin typeface="+mn-ea"/>
              <a:ea typeface="+mn-ea"/>
            </a:endParaRPr>
          </a:p>
        </p:txBody>
      </p:sp>
    </p:spTree>
    <p:extLst>
      <p:ext uri="{BB962C8B-B14F-4D97-AF65-F5344CB8AC3E}">
        <p14:creationId xmlns="" xmlns:p14="http://schemas.microsoft.com/office/powerpoint/2010/main" val="385335258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 name="Group 8"/>
          <p:cNvGrpSpPr>
            <a:grpSpLocks/>
          </p:cNvGrpSpPr>
          <p:nvPr/>
        </p:nvGrpSpPr>
        <p:grpSpPr bwMode="auto">
          <a:xfrm>
            <a:off x="5941268" y="6215577"/>
            <a:ext cx="1943100" cy="525791"/>
            <a:chOff x="1474" y="3702"/>
            <a:chExt cx="952" cy="499"/>
          </a:xfrm>
        </p:grpSpPr>
        <p:sp>
          <p:nvSpPr>
            <p:cNvPr id="15"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headEnd/>
              <a:tailEnd/>
            </a:ln>
          </p:spPr>
          <p:txBody>
            <a:bodyPr wrap="none" anchor="ctr"/>
            <a:lstStyle/>
            <a:p>
              <a:pPr algn="ctr"/>
              <a:endParaRPr lang="zh-CN" altLang="en-US" sz="1800">
                <a:solidFill>
                  <a:srgbClr val="FF0000"/>
                </a:solidFill>
                <a:latin typeface="Arial" pitchFamily="34" charset="0"/>
              </a:endParaRPr>
            </a:p>
          </p:txBody>
        </p:sp>
        <p:sp>
          <p:nvSpPr>
            <p:cNvPr id="16"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itchFamily="2" charset="-122"/>
                  <a:ea typeface="华文楷体" pitchFamily="2" charset="-122"/>
                </a:rPr>
                <a:t>返回作业</a:t>
              </a:r>
              <a:r>
                <a:rPr lang="en-US" altLang="zh-CN" sz="2800" dirty="0">
                  <a:solidFill>
                    <a:schemeClr val="tx1"/>
                  </a:solidFill>
                  <a:latin typeface="华文楷体" pitchFamily="2" charset="-122"/>
                  <a:ea typeface="华文楷体" pitchFamily="2" charset="-122"/>
                </a:rPr>
                <a:t>2</a:t>
              </a:r>
            </a:p>
          </p:txBody>
        </p:sp>
      </p:grpSp>
      <p:grpSp>
        <p:nvGrpSpPr>
          <p:cNvPr id="18" name="Group 42"/>
          <p:cNvGrpSpPr>
            <a:grpSpLocks/>
          </p:cNvGrpSpPr>
          <p:nvPr/>
        </p:nvGrpSpPr>
        <p:grpSpPr bwMode="auto">
          <a:xfrm>
            <a:off x="7594600" y="0"/>
            <a:ext cx="1296988" cy="1296988"/>
            <a:chOff x="4784" y="0"/>
            <a:chExt cx="817" cy="817"/>
          </a:xfrm>
        </p:grpSpPr>
        <p:pic>
          <p:nvPicPr>
            <p:cNvPr id="19" name="Picture 7" descr="Golden"/>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4" y="0"/>
              <a:ext cx="817" cy="8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headEnd/>
                    <a:tailEnd/>
                  </a:ln>
                  <a:solidFill>
                    <a:srgbClr val="000000"/>
                  </a:solidFill>
                  <a:latin typeface="宋体"/>
                  <a:ea typeface="宋体"/>
                </a:rPr>
                <a:t>基础巩固</a:t>
              </a:r>
            </a:p>
          </p:txBody>
        </p:sp>
      </p:grpSp>
      <p:sp>
        <p:nvSpPr>
          <p:cNvPr id="23" name="Text Box 10"/>
          <p:cNvSpPr txBox="1">
            <a:spLocks noChangeArrowheads="1"/>
          </p:cNvSpPr>
          <p:nvPr/>
        </p:nvSpPr>
        <p:spPr bwMode="auto">
          <a:xfrm>
            <a:off x="35496" y="671351"/>
            <a:ext cx="7992888" cy="17565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50000"/>
              </a:lnSpc>
            </a:pPr>
            <a:r>
              <a:rPr lang="en-US" altLang="zh-CN" sz="3600" dirty="0" smtClean="0">
                <a:solidFill>
                  <a:srgbClr val="000000"/>
                </a:solidFill>
                <a:latin typeface="华文楷体" panose="02010600040101010101" pitchFamily="2" charset="-122"/>
                <a:ea typeface="华文楷体" panose="02010600040101010101" pitchFamily="2" charset="-122"/>
              </a:rPr>
              <a:t>2.</a:t>
            </a:r>
            <a:r>
              <a:rPr lang="zh-CN" altLang="en-US" sz="3600" dirty="0" smtClean="0">
                <a:solidFill>
                  <a:srgbClr val="FF0066"/>
                </a:solidFill>
                <a:latin typeface="华文楷体" panose="02010600040101010101" pitchFamily="2" charset="-122"/>
                <a:ea typeface="华文楷体" panose="02010600040101010101" pitchFamily="2" charset="-122"/>
              </a:rPr>
              <a:t>（变式题）</a:t>
            </a:r>
            <a:r>
              <a:rPr lang="zh-CN" altLang="en-US" sz="3600" dirty="0">
                <a:solidFill>
                  <a:schemeClr val="tx1">
                    <a:lumMod val="95000"/>
                    <a:lumOff val="5000"/>
                  </a:schemeClr>
                </a:solidFill>
                <a:latin typeface="华文楷体" pitchFamily="2" charset="-122"/>
                <a:ea typeface="华文楷体" pitchFamily="2" charset="-122"/>
              </a:rPr>
              <a:t>一个两位数减去</a:t>
            </a:r>
            <a:r>
              <a:rPr lang="en-US" altLang="zh-CN" sz="3600" dirty="0">
                <a:solidFill>
                  <a:schemeClr val="tx1">
                    <a:lumMod val="95000"/>
                    <a:lumOff val="5000"/>
                  </a:schemeClr>
                </a:solidFill>
                <a:latin typeface="华文楷体" pitchFamily="2" charset="-122"/>
                <a:ea typeface="华文楷体" pitchFamily="2" charset="-122"/>
              </a:rPr>
              <a:t>12</a:t>
            </a:r>
            <a:r>
              <a:rPr lang="zh-CN" altLang="en-US" sz="3600" dirty="0">
                <a:solidFill>
                  <a:schemeClr val="tx1">
                    <a:lumMod val="95000"/>
                    <a:lumOff val="5000"/>
                  </a:schemeClr>
                </a:solidFill>
                <a:latin typeface="华文楷体" pitchFamily="2" charset="-122"/>
                <a:ea typeface="华文楷体" pitchFamily="2" charset="-122"/>
              </a:rPr>
              <a:t>后</a:t>
            </a:r>
            <a:r>
              <a:rPr lang="en-US" altLang="zh-CN" sz="3600" dirty="0">
                <a:solidFill>
                  <a:schemeClr val="tx1">
                    <a:lumMod val="95000"/>
                    <a:lumOff val="5000"/>
                  </a:schemeClr>
                </a:solidFill>
                <a:latin typeface="华文楷体" pitchFamily="2" charset="-122"/>
                <a:ea typeface="华文楷体" pitchFamily="2" charset="-122"/>
              </a:rPr>
              <a:t>,</a:t>
            </a:r>
            <a:r>
              <a:rPr lang="zh-CN" altLang="en-US" sz="3600" dirty="0">
                <a:solidFill>
                  <a:schemeClr val="tx1">
                    <a:lumMod val="95000"/>
                    <a:lumOff val="5000"/>
                  </a:schemeClr>
                </a:solidFill>
                <a:latin typeface="华文楷体" pitchFamily="2" charset="-122"/>
                <a:ea typeface="华文楷体" pitchFamily="2" charset="-122"/>
              </a:rPr>
              <a:t>既是</a:t>
            </a:r>
            <a:r>
              <a:rPr lang="en-US" altLang="zh-CN" sz="3600" dirty="0">
                <a:solidFill>
                  <a:schemeClr val="tx1">
                    <a:lumMod val="95000"/>
                    <a:lumOff val="5000"/>
                  </a:schemeClr>
                </a:solidFill>
                <a:latin typeface="华文楷体" pitchFamily="2" charset="-122"/>
                <a:ea typeface="华文楷体" pitchFamily="2" charset="-122"/>
              </a:rPr>
              <a:t>8</a:t>
            </a:r>
            <a:r>
              <a:rPr lang="zh-CN" altLang="en-US" sz="3600" dirty="0">
                <a:solidFill>
                  <a:schemeClr val="tx1">
                    <a:lumMod val="95000"/>
                    <a:lumOff val="5000"/>
                  </a:schemeClr>
                </a:solidFill>
                <a:latin typeface="华文楷体" pitchFamily="2" charset="-122"/>
                <a:ea typeface="华文楷体" pitchFamily="2" charset="-122"/>
              </a:rPr>
              <a:t>的倍数又是</a:t>
            </a:r>
            <a:r>
              <a:rPr lang="en-US" altLang="zh-CN" sz="3600" dirty="0">
                <a:solidFill>
                  <a:schemeClr val="tx1">
                    <a:lumMod val="95000"/>
                    <a:lumOff val="5000"/>
                  </a:schemeClr>
                </a:solidFill>
                <a:latin typeface="华文楷体" pitchFamily="2" charset="-122"/>
                <a:ea typeface="华文楷体" pitchFamily="2" charset="-122"/>
              </a:rPr>
              <a:t>9</a:t>
            </a:r>
            <a:r>
              <a:rPr lang="zh-CN" altLang="en-US" sz="3600" dirty="0">
                <a:solidFill>
                  <a:schemeClr val="tx1">
                    <a:lumMod val="95000"/>
                    <a:lumOff val="5000"/>
                  </a:schemeClr>
                </a:solidFill>
                <a:latin typeface="华文楷体" pitchFamily="2" charset="-122"/>
                <a:ea typeface="华文楷体" pitchFamily="2" charset="-122"/>
              </a:rPr>
              <a:t>的倍数</a:t>
            </a:r>
            <a:r>
              <a:rPr lang="en-US" altLang="zh-CN" sz="3600" dirty="0">
                <a:solidFill>
                  <a:schemeClr val="tx1">
                    <a:lumMod val="95000"/>
                    <a:lumOff val="5000"/>
                  </a:schemeClr>
                </a:solidFill>
                <a:latin typeface="华文楷体" pitchFamily="2" charset="-122"/>
                <a:ea typeface="华文楷体" pitchFamily="2" charset="-122"/>
              </a:rPr>
              <a:t>,</a:t>
            </a:r>
            <a:r>
              <a:rPr lang="zh-CN" altLang="en-US" sz="3600" dirty="0">
                <a:solidFill>
                  <a:schemeClr val="tx1">
                    <a:lumMod val="95000"/>
                    <a:lumOff val="5000"/>
                  </a:schemeClr>
                </a:solidFill>
                <a:latin typeface="华文楷体" pitchFamily="2" charset="-122"/>
                <a:ea typeface="华文楷体" pitchFamily="2" charset="-122"/>
              </a:rPr>
              <a:t>这个数是多少</a:t>
            </a:r>
            <a:r>
              <a:rPr lang="en-US" altLang="zh-CN" sz="3600" dirty="0">
                <a:solidFill>
                  <a:schemeClr val="tx1">
                    <a:lumMod val="95000"/>
                    <a:lumOff val="5000"/>
                  </a:schemeClr>
                </a:solidFill>
                <a:latin typeface="华文楷体" pitchFamily="2" charset="-122"/>
                <a:ea typeface="华文楷体" pitchFamily="2" charset="-122"/>
              </a:rPr>
              <a:t>?</a:t>
            </a:r>
            <a:endParaRPr lang="zh-CN" altLang="zh-CN" sz="3600" dirty="0">
              <a:solidFill>
                <a:schemeClr val="tx1">
                  <a:lumMod val="95000"/>
                  <a:lumOff val="5000"/>
                </a:schemeClr>
              </a:solidFill>
              <a:latin typeface="华文楷体" pitchFamily="2" charset="-122"/>
              <a:ea typeface="华文楷体" pitchFamily="2" charset="-122"/>
            </a:endParaRPr>
          </a:p>
        </p:txBody>
      </p:sp>
      <p:sp>
        <p:nvSpPr>
          <p:cNvPr id="21" name="Text Box 5"/>
          <p:cNvSpPr txBox="1">
            <a:spLocks noChangeArrowheads="1"/>
          </p:cNvSpPr>
          <p:nvPr/>
        </p:nvSpPr>
        <p:spPr bwMode="auto">
          <a:xfrm>
            <a:off x="589599" y="2939530"/>
            <a:ext cx="7028122" cy="1941173"/>
          </a:xfrm>
          <a:prstGeom prst="rect">
            <a:avLst/>
          </a:prstGeom>
          <a:noFill/>
          <a:ln>
            <a:noFill/>
          </a:ln>
          <a:effectLst/>
          <a:extLst>
            <a:ext uri="{909E8E84-426E-40DD-AFC4-6F175D3DCCD1}">
              <a14:hiddenFill xmlns="" xmlns:a14="http://schemas.microsoft.com/office/drawing/2010/main">
                <a:solidFill>
                  <a:srgbClr val="FFFF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nSpc>
                <a:spcPct val="150000"/>
              </a:lnSpc>
              <a:spcBef>
                <a:spcPct val="50000"/>
              </a:spcBef>
            </a:pPr>
            <a:r>
              <a:rPr lang="zh-CN" altLang="en-US" sz="4000" dirty="0">
                <a:solidFill>
                  <a:srgbClr val="FF0000"/>
                </a:solidFill>
              </a:rPr>
              <a:t>这个数比８和９的最小公倍数</a:t>
            </a:r>
            <a:r>
              <a:rPr lang="zh-CN" altLang="en-US" sz="4000" dirty="0" smtClean="0">
                <a:solidFill>
                  <a:srgbClr val="FF0000"/>
                </a:solidFill>
              </a:rPr>
              <a:t>多</a:t>
            </a:r>
            <a:r>
              <a:rPr lang="en-US" altLang="zh-CN" sz="4000" dirty="0" smtClean="0">
                <a:solidFill>
                  <a:srgbClr val="FF0000"/>
                </a:solidFill>
              </a:rPr>
              <a:t>12</a:t>
            </a:r>
            <a:r>
              <a:rPr lang="zh-CN" altLang="en-US" sz="4000" dirty="0" smtClean="0">
                <a:solidFill>
                  <a:srgbClr val="FF0000"/>
                </a:solidFill>
              </a:rPr>
              <a:t>，</a:t>
            </a:r>
            <a:r>
              <a:rPr lang="zh-CN" altLang="en-US" sz="4000" dirty="0">
                <a:solidFill>
                  <a:srgbClr val="FF0000"/>
                </a:solidFill>
              </a:rPr>
              <a:t>所以这个数最小</a:t>
            </a:r>
            <a:r>
              <a:rPr lang="zh-CN" altLang="en-US" sz="4000" dirty="0" smtClean="0">
                <a:solidFill>
                  <a:srgbClr val="FF0000"/>
                </a:solidFill>
              </a:rPr>
              <a:t>是</a:t>
            </a:r>
            <a:r>
              <a:rPr lang="en-US" altLang="zh-CN" sz="4000" dirty="0" smtClean="0">
                <a:solidFill>
                  <a:srgbClr val="FF0000"/>
                </a:solidFill>
              </a:rPr>
              <a:t>84</a:t>
            </a:r>
            <a:r>
              <a:rPr lang="zh-CN" altLang="en-US" sz="4000" dirty="0" smtClean="0">
                <a:solidFill>
                  <a:srgbClr val="FF0000"/>
                </a:solidFill>
              </a:rPr>
              <a:t>。</a:t>
            </a:r>
            <a:endParaRPr lang="en-US" sz="4000" dirty="0">
              <a:solidFill>
                <a:srgbClr val="FF0000"/>
              </a:solidFill>
            </a:endParaRPr>
          </a:p>
        </p:txBody>
      </p:sp>
    </p:spTree>
    <p:extLst>
      <p:ext uri="{BB962C8B-B14F-4D97-AF65-F5344CB8AC3E}">
        <p14:creationId xmlns="" xmlns:p14="http://schemas.microsoft.com/office/powerpoint/2010/main" val="3651263258"/>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anim calcmode="lin" valueType="num">
                                      <p:cBhvr>
                                        <p:cTn id="8" dur="2000" fill="hold"/>
                                        <p:tgtEl>
                                          <p:spTgt spid="21"/>
                                        </p:tgtEl>
                                        <p:attrNameLst>
                                          <p:attrName>ppt_w</p:attrName>
                                        </p:attrNameLst>
                                      </p:cBhvr>
                                      <p:tavLst>
                                        <p:tav tm="0" fmla="#ppt_w*sin(2.5*pi*$)">
                                          <p:val>
                                            <p:fltVal val="0"/>
                                          </p:val>
                                        </p:tav>
                                        <p:tav tm="100000">
                                          <p:val>
                                            <p:fltVal val="1"/>
                                          </p:val>
                                        </p:tav>
                                      </p:tavLst>
                                    </p:anim>
                                    <p:anim calcmode="lin" valueType="num">
                                      <p:cBhvr>
                                        <p:cTn id="9" dur="2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8"/>
          <p:cNvGrpSpPr>
            <a:grpSpLocks/>
          </p:cNvGrpSpPr>
          <p:nvPr/>
        </p:nvGrpSpPr>
        <p:grpSpPr bwMode="auto">
          <a:xfrm>
            <a:off x="7668344" y="0"/>
            <a:ext cx="1295400" cy="1292225"/>
            <a:chOff x="4944" y="210"/>
            <a:chExt cx="816" cy="814"/>
          </a:xfrm>
        </p:grpSpPr>
        <p:pic>
          <p:nvPicPr>
            <p:cNvPr id="30722" name="Picture 8" descr="Pink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44" y="210"/>
              <a:ext cx="816" cy="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3" name="WordArt 27"/>
            <p:cNvSpPr>
              <a:spLocks noChangeArrowheads="1" noChangeShapeType="1" noTextEdit="1"/>
            </p:cNvSpPr>
            <p:nvPr/>
          </p:nvSpPr>
          <p:spPr bwMode="auto">
            <a:xfrm rot="258961">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FFFF00"/>
                    </a:solidFill>
                    <a:round/>
                    <a:headEnd/>
                    <a:tailEnd/>
                  </a:ln>
                  <a:solidFill>
                    <a:srgbClr val="FFFF00"/>
                  </a:solidFill>
                  <a:latin typeface="宋体"/>
                  <a:ea typeface="宋体"/>
                </a:rPr>
                <a:t>提升培优</a:t>
              </a:r>
            </a:p>
          </p:txBody>
        </p:sp>
      </p:grpSp>
      <p:sp>
        <p:nvSpPr>
          <p:cNvPr id="26" name="TextBox 23"/>
          <p:cNvSpPr txBox="1"/>
          <p:nvPr/>
        </p:nvSpPr>
        <p:spPr>
          <a:xfrm>
            <a:off x="107504" y="601524"/>
            <a:ext cx="7487096" cy="2455480"/>
          </a:xfrm>
          <a:prstGeom prst="rect">
            <a:avLst/>
          </a:prstGeom>
          <a:noFill/>
        </p:spPr>
        <p:txBody>
          <a:bodyPr wrap="square" rtlCol="0">
            <a:spAutoFit/>
          </a:bodyPr>
          <a:lstStyle/>
          <a:p>
            <a:pPr>
              <a:lnSpc>
                <a:spcPct val="150000"/>
              </a:lnSpc>
            </a:pPr>
            <a:r>
              <a:rPr lang="en-US" altLang="zh-CN" sz="3600" dirty="0" smtClean="0">
                <a:solidFill>
                  <a:schemeClr val="tx1"/>
                </a:solidFill>
                <a:latin typeface="+mj-ea"/>
                <a:ea typeface="+mj-ea"/>
              </a:rPr>
              <a:t>3.</a:t>
            </a:r>
            <a:r>
              <a:rPr lang="zh-CN" altLang="en-US" sz="3600" dirty="0" smtClean="0">
                <a:solidFill>
                  <a:srgbClr val="FF0066"/>
                </a:solidFill>
                <a:latin typeface="+mj-ea"/>
                <a:ea typeface="+mj-ea"/>
              </a:rPr>
              <a:t>（</a:t>
            </a:r>
            <a:r>
              <a:rPr lang="zh-CN" altLang="en-US" sz="3600" dirty="0">
                <a:solidFill>
                  <a:srgbClr val="FF0066"/>
                </a:solidFill>
                <a:latin typeface="+mj-ea"/>
                <a:ea typeface="+mj-ea"/>
              </a:rPr>
              <a:t>情景</a:t>
            </a:r>
            <a:r>
              <a:rPr lang="zh-CN" altLang="en-US" sz="3600" dirty="0" smtClean="0">
                <a:solidFill>
                  <a:srgbClr val="FF0066"/>
                </a:solidFill>
                <a:latin typeface="+mj-ea"/>
                <a:ea typeface="+mj-ea"/>
              </a:rPr>
              <a:t>题）</a:t>
            </a:r>
            <a:r>
              <a:rPr lang="zh-CN" altLang="en-US" sz="3600" dirty="0">
                <a:solidFill>
                  <a:schemeClr val="tx1">
                    <a:lumMod val="95000"/>
                    <a:lumOff val="5000"/>
                  </a:schemeClr>
                </a:solidFill>
                <a:latin typeface="+mj-ea"/>
                <a:ea typeface="+mj-ea"/>
              </a:rPr>
              <a:t>五年级同学参加大合唱</a:t>
            </a:r>
            <a:r>
              <a:rPr lang="en-US" altLang="zh-CN" sz="3600" dirty="0">
                <a:solidFill>
                  <a:schemeClr val="tx1">
                    <a:lumMod val="95000"/>
                    <a:lumOff val="5000"/>
                  </a:schemeClr>
                </a:solidFill>
                <a:latin typeface="+mj-ea"/>
                <a:ea typeface="+mj-ea"/>
              </a:rPr>
              <a:t>,9</a:t>
            </a:r>
            <a:r>
              <a:rPr lang="zh-CN" altLang="en-US" sz="3600" dirty="0">
                <a:solidFill>
                  <a:schemeClr val="tx1">
                    <a:lumMod val="95000"/>
                    <a:lumOff val="5000"/>
                  </a:schemeClr>
                </a:solidFill>
                <a:latin typeface="+mj-ea"/>
                <a:ea typeface="+mj-ea"/>
              </a:rPr>
              <a:t>人一排则多</a:t>
            </a:r>
            <a:r>
              <a:rPr lang="en-US" altLang="zh-CN" sz="3600" dirty="0">
                <a:solidFill>
                  <a:schemeClr val="tx1">
                    <a:lumMod val="95000"/>
                    <a:lumOff val="5000"/>
                  </a:schemeClr>
                </a:solidFill>
                <a:latin typeface="+mj-ea"/>
                <a:ea typeface="+mj-ea"/>
              </a:rPr>
              <a:t>6</a:t>
            </a:r>
            <a:r>
              <a:rPr lang="zh-CN" altLang="en-US" sz="3600" dirty="0">
                <a:solidFill>
                  <a:schemeClr val="tx1">
                    <a:lumMod val="95000"/>
                    <a:lumOff val="5000"/>
                  </a:schemeClr>
                </a:solidFill>
                <a:latin typeface="+mj-ea"/>
                <a:ea typeface="+mj-ea"/>
              </a:rPr>
              <a:t>人</a:t>
            </a:r>
            <a:r>
              <a:rPr lang="en-US" altLang="zh-CN" sz="3600" dirty="0">
                <a:solidFill>
                  <a:schemeClr val="tx1">
                    <a:lumMod val="95000"/>
                    <a:lumOff val="5000"/>
                  </a:schemeClr>
                </a:solidFill>
                <a:latin typeface="+mj-ea"/>
                <a:ea typeface="+mj-ea"/>
              </a:rPr>
              <a:t>,8</a:t>
            </a:r>
            <a:r>
              <a:rPr lang="zh-CN" altLang="en-US" sz="3600" dirty="0">
                <a:solidFill>
                  <a:schemeClr val="tx1">
                    <a:lumMod val="95000"/>
                    <a:lumOff val="5000"/>
                  </a:schemeClr>
                </a:solidFill>
                <a:latin typeface="+mj-ea"/>
                <a:ea typeface="+mj-ea"/>
              </a:rPr>
              <a:t>人一排则多</a:t>
            </a:r>
            <a:r>
              <a:rPr lang="en-US" altLang="zh-CN" sz="3600" dirty="0">
                <a:solidFill>
                  <a:schemeClr val="tx1">
                    <a:lumMod val="95000"/>
                    <a:lumOff val="5000"/>
                  </a:schemeClr>
                </a:solidFill>
                <a:latin typeface="+mj-ea"/>
                <a:ea typeface="+mj-ea"/>
              </a:rPr>
              <a:t>5</a:t>
            </a:r>
            <a:r>
              <a:rPr lang="zh-CN" altLang="en-US" sz="3600" dirty="0">
                <a:solidFill>
                  <a:schemeClr val="tx1">
                    <a:lumMod val="95000"/>
                    <a:lumOff val="5000"/>
                  </a:schemeClr>
                </a:solidFill>
                <a:latin typeface="+mj-ea"/>
                <a:ea typeface="+mj-ea"/>
              </a:rPr>
              <a:t>人</a:t>
            </a:r>
            <a:r>
              <a:rPr lang="en-US" altLang="zh-CN" sz="3600" dirty="0">
                <a:solidFill>
                  <a:schemeClr val="tx1">
                    <a:lumMod val="95000"/>
                    <a:lumOff val="5000"/>
                  </a:schemeClr>
                </a:solidFill>
                <a:latin typeface="+mj-ea"/>
                <a:ea typeface="+mj-ea"/>
              </a:rPr>
              <a:t>,</a:t>
            </a:r>
            <a:r>
              <a:rPr lang="zh-CN" altLang="en-US" sz="3600" dirty="0">
                <a:solidFill>
                  <a:schemeClr val="tx1">
                    <a:lumMod val="95000"/>
                    <a:lumOff val="5000"/>
                  </a:schemeClr>
                </a:solidFill>
                <a:latin typeface="+mj-ea"/>
                <a:ea typeface="+mj-ea"/>
              </a:rPr>
              <a:t>参加大合唱的同学至少有多少人</a:t>
            </a:r>
            <a:r>
              <a:rPr lang="en-US" altLang="zh-CN" sz="3600" dirty="0">
                <a:solidFill>
                  <a:schemeClr val="tx1">
                    <a:lumMod val="95000"/>
                    <a:lumOff val="5000"/>
                  </a:schemeClr>
                </a:solidFill>
                <a:latin typeface="+mj-ea"/>
                <a:ea typeface="+mj-ea"/>
              </a:rPr>
              <a:t>?</a:t>
            </a:r>
            <a:endParaRPr lang="zh-CN" altLang="zh-CN" sz="3600" dirty="0">
              <a:solidFill>
                <a:schemeClr val="tx1">
                  <a:lumMod val="95000"/>
                  <a:lumOff val="5000"/>
                </a:schemeClr>
              </a:solidFill>
              <a:latin typeface="+mj-ea"/>
              <a:ea typeface="+mj-ea"/>
            </a:endParaRPr>
          </a:p>
        </p:txBody>
      </p:sp>
      <p:sp>
        <p:nvSpPr>
          <p:cNvPr id="7" name="Text Box 4"/>
          <p:cNvSpPr txBox="1">
            <a:spLocks noChangeArrowheads="1"/>
          </p:cNvSpPr>
          <p:nvPr/>
        </p:nvSpPr>
        <p:spPr bwMode="auto">
          <a:xfrm>
            <a:off x="467544" y="3212976"/>
            <a:ext cx="7127056" cy="1835825"/>
          </a:xfrm>
          <a:prstGeom prst="rect">
            <a:avLst/>
          </a:prstGeom>
          <a:noFill/>
          <a:ln>
            <a:noFill/>
          </a:ln>
          <a:effectLst/>
          <a:extLst>
            <a:ext uri="{909E8E84-426E-40DD-AFC4-6F175D3DCCD1}">
              <a14:hiddenFill xmlns="" xmlns:a14="http://schemas.microsoft.com/office/drawing/2010/main">
                <a:solidFill>
                  <a:srgbClr val="FFFF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nSpc>
                <a:spcPct val="150000"/>
              </a:lnSpc>
              <a:spcBef>
                <a:spcPct val="50000"/>
              </a:spcBef>
            </a:pPr>
            <a:r>
              <a:rPr lang="zh-CN" altLang="en-US" sz="4000" dirty="0">
                <a:solidFill>
                  <a:srgbClr val="FF0000"/>
                </a:solidFill>
              </a:rPr>
              <a:t>参加大合唱的人数比９和８的最小公倍数少３，所以</a:t>
            </a:r>
            <a:r>
              <a:rPr lang="zh-CN" altLang="en-US" sz="4000" dirty="0" smtClean="0">
                <a:solidFill>
                  <a:srgbClr val="FF0000"/>
                </a:solidFill>
              </a:rPr>
              <a:t>是</a:t>
            </a:r>
            <a:r>
              <a:rPr lang="en-US" altLang="zh-CN" sz="4000" dirty="0" smtClean="0">
                <a:solidFill>
                  <a:srgbClr val="FF0000"/>
                </a:solidFill>
              </a:rPr>
              <a:t>69</a:t>
            </a:r>
            <a:r>
              <a:rPr lang="zh-CN" altLang="en-US" sz="4000" dirty="0" smtClean="0">
                <a:solidFill>
                  <a:srgbClr val="FF0000"/>
                </a:solidFill>
              </a:rPr>
              <a:t>人</a:t>
            </a:r>
            <a:r>
              <a:rPr lang="zh-CN" altLang="en-US" sz="4000" dirty="0">
                <a:solidFill>
                  <a:srgbClr val="FF0000"/>
                </a:solidFill>
              </a:rPr>
              <a:t>。</a:t>
            </a:r>
          </a:p>
        </p:txBody>
      </p:sp>
    </p:spTree>
    <p:extLst>
      <p:ext uri="{BB962C8B-B14F-4D97-AF65-F5344CB8AC3E}">
        <p14:creationId xmlns="" xmlns:p14="http://schemas.microsoft.com/office/powerpoint/2010/main" val="2980030198"/>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8"/>
          <p:cNvGrpSpPr>
            <a:grpSpLocks/>
          </p:cNvGrpSpPr>
          <p:nvPr/>
        </p:nvGrpSpPr>
        <p:grpSpPr bwMode="auto">
          <a:xfrm>
            <a:off x="7668344" y="0"/>
            <a:ext cx="1295400" cy="1292225"/>
            <a:chOff x="4944" y="210"/>
            <a:chExt cx="816" cy="814"/>
          </a:xfrm>
        </p:grpSpPr>
        <p:pic>
          <p:nvPicPr>
            <p:cNvPr id="30722" name="Picture 8" descr="Pink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44" y="210"/>
              <a:ext cx="816" cy="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3" name="WordArt 27"/>
            <p:cNvSpPr>
              <a:spLocks noChangeArrowheads="1" noChangeShapeType="1" noTextEdit="1"/>
            </p:cNvSpPr>
            <p:nvPr/>
          </p:nvSpPr>
          <p:spPr bwMode="auto">
            <a:xfrm rot="258961">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FFFF00"/>
                    </a:solidFill>
                    <a:round/>
                    <a:headEnd/>
                    <a:tailEnd/>
                  </a:ln>
                  <a:solidFill>
                    <a:srgbClr val="FFFF00"/>
                  </a:solidFill>
                  <a:latin typeface="宋体"/>
                  <a:ea typeface="宋体"/>
                </a:rPr>
                <a:t>提升培优</a:t>
              </a:r>
            </a:p>
          </p:txBody>
        </p:sp>
      </p:grpSp>
      <p:grpSp>
        <p:nvGrpSpPr>
          <p:cNvPr id="14" name="Group 8"/>
          <p:cNvGrpSpPr>
            <a:grpSpLocks/>
          </p:cNvGrpSpPr>
          <p:nvPr/>
        </p:nvGrpSpPr>
        <p:grpSpPr bwMode="auto">
          <a:xfrm>
            <a:off x="5941268" y="6215577"/>
            <a:ext cx="1943100" cy="525791"/>
            <a:chOff x="1474" y="3702"/>
            <a:chExt cx="952" cy="499"/>
          </a:xfrm>
        </p:grpSpPr>
        <p:sp>
          <p:nvSpPr>
            <p:cNvPr id="15"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headEnd/>
              <a:tailEnd/>
            </a:ln>
          </p:spPr>
          <p:txBody>
            <a:bodyPr wrap="none" anchor="ctr"/>
            <a:lstStyle/>
            <a:p>
              <a:pPr algn="ctr"/>
              <a:endParaRPr lang="zh-CN" altLang="en-US" sz="1800">
                <a:solidFill>
                  <a:srgbClr val="FF0000"/>
                </a:solidFill>
                <a:latin typeface="Arial" pitchFamily="34" charset="0"/>
              </a:endParaRPr>
            </a:p>
          </p:txBody>
        </p:sp>
        <p:sp>
          <p:nvSpPr>
            <p:cNvPr id="16" name="Text Box 10">
              <a:hlinkClick r:id="rId3"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itchFamily="2" charset="-122"/>
                  <a:ea typeface="华文楷体" pitchFamily="2" charset="-122"/>
                </a:rPr>
                <a:t>返回作业</a:t>
              </a:r>
              <a:r>
                <a:rPr lang="en-US" altLang="zh-CN" sz="2800" dirty="0">
                  <a:solidFill>
                    <a:schemeClr val="tx1"/>
                  </a:solidFill>
                  <a:latin typeface="华文楷体" pitchFamily="2" charset="-122"/>
                  <a:ea typeface="华文楷体" pitchFamily="2" charset="-122"/>
                </a:rPr>
                <a:t>2</a:t>
              </a:r>
            </a:p>
          </p:txBody>
        </p:sp>
      </p:grpSp>
      <p:sp>
        <p:nvSpPr>
          <p:cNvPr id="26" name="TextBox 23"/>
          <p:cNvSpPr txBox="1"/>
          <p:nvPr/>
        </p:nvSpPr>
        <p:spPr>
          <a:xfrm>
            <a:off x="180740" y="1123588"/>
            <a:ext cx="8783004" cy="1754326"/>
          </a:xfrm>
          <a:prstGeom prst="rect">
            <a:avLst/>
          </a:prstGeom>
          <a:noFill/>
        </p:spPr>
        <p:txBody>
          <a:bodyPr wrap="square" rtlCol="0">
            <a:spAutoFit/>
          </a:bodyPr>
          <a:lstStyle/>
          <a:p>
            <a:pPr>
              <a:lnSpc>
                <a:spcPct val="150000"/>
              </a:lnSpc>
            </a:pPr>
            <a:r>
              <a:rPr lang="en-US" altLang="zh-CN" sz="3600" dirty="0" smtClean="0">
                <a:solidFill>
                  <a:schemeClr val="tx1"/>
                </a:solidFill>
                <a:latin typeface="+mn-ea"/>
                <a:ea typeface="+mn-ea"/>
              </a:rPr>
              <a:t>4.</a:t>
            </a:r>
            <a:r>
              <a:rPr lang="zh-CN" altLang="en-US" sz="3600" dirty="0" smtClean="0">
                <a:solidFill>
                  <a:srgbClr val="FF0066"/>
                </a:solidFill>
                <a:latin typeface="+mn-ea"/>
                <a:ea typeface="+mn-ea"/>
              </a:rPr>
              <a:t>（</a:t>
            </a:r>
            <a:r>
              <a:rPr lang="zh-CN" altLang="en-US" sz="3600" dirty="0">
                <a:solidFill>
                  <a:srgbClr val="FF0066"/>
                </a:solidFill>
                <a:latin typeface="+mn-ea"/>
                <a:ea typeface="+mn-ea"/>
              </a:rPr>
              <a:t>探究</a:t>
            </a:r>
            <a:r>
              <a:rPr lang="zh-CN" altLang="en-US" sz="3600" dirty="0" smtClean="0">
                <a:solidFill>
                  <a:srgbClr val="FF0066"/>
                </a:solidFill>
                <a:latin typeface="+mn-ea"/>
                <a:ea typeface="+mn-ea"/>
              </a:rPr>
              <a:t>题）</a:t>
            </a:r>
            <a:r>
              <a:rPr lang="zh-CN" altLang="en-US" sz="3600" dirty="0">
                <a:solidFill>
                  <a:schemeClr val="tx1">
                    <a:lumMod val="95000"/>
                    <a:lumOff val="5000"/>
                  </a:schemeClr>
                </a:solidFill>
                <a:latin typeface="+mn-ea"/>
                <a:ea typeface="+mn-ea"/>
              </a:rPr>
              <a:t>两个质数的最小公倍数是</a:t>
            </a:r>
            <a:r>
              <a:rPr lang="en-US" altLang="zh-CN" sz="3600" dirty="0">
                <a:solidFill>
                  <a:schemeClr val="tx1">
                    <a:lumMod val="95000"/>
                    <a:lumOff val="5000"/>
                  </a:schemeClr>
                </a:solidFill>
                <a:latin typeface="+mn-ea"/>
                <a:ea typeface="+mn-ea"/>
              </a:rPr>
              <a:t>91,</a:t>
            </a:r>
            <a:r>
              <a:rPr lang="zh-CN" altLang="en-US" sz="3600" dirty="0">
                <a:solidFill>
                  <a:schemeClr val="tx1">
                    <a:lumMod val="95000"/>
                    <a:lumOff val="5000"/>
                  </a:schemeClr>
                </a:solidFill>
                <a:latin typeface="+mn-ea"/>
                <a:ea typeface="+mn-ea"/>
              </a:rPr>
              <a:t>这两个质数分别是多少</a:t>
            </a:r>
            <a:r>
              <a:rPr lang="en-US" altLang="zh-CN" sz="3600" dirty="0">
                <a:solidFill>
                  <a:schemeClr val="tx1">
                    <a:lumMod val="95000"/>
                    <a:lumOff val="5000"/>
                  </a:schemeClr>
                </a:solidFill>
                <a:latin typeface="+mn-ea"/>
                <a:ea typeface="+mn-ea"/>
              </a:rPr>
              <a:t>?</a:t>
            </a:r>
            <a:r>
              <a:rPr lang="zh-CN" altLang="en-US" sz="3600" dirty="0">
                <a:solidFill>
                  <a:schemeClr val="tx1">
                    <a:lumMod val="95000"/>
                    <a:lumOff val="5000"/>
                  </a:schemeClr>
                </a:solidFill>
                <a:latin typeface="+mn-ea"/>
                <a:ea typeface="+mn-ea"/>
              </a:rPr>
              <a:t>它们的和是多少</a:t>
            </a:r>
            <a:r>
              <a:rPr lang="en-US" altLang="zh-CN" sz="3600" dirty="0">
                <a:solidFill>
                  <a:schemeClr val="tx1">
                    <a:lumMod val="95000"/>
                    <a:lumOff val="5000"/>
                  </a:schemeClr>
                </a:solidFill>
                <a:latin typeface="+mn-ea"/>
                <a:ea typeface="+mn-ea"/>
              </a:rPr>
              <a:t>?</a:t>
            </a:r>
            <a:endParaRPr lang="zh-CN" altLang="zh-CN" sz="3600" dirty="0">
              <a:solidFill>
                <a:schemeClr val="tx1">
                  <a:lumMod val="95000"/>
                  <a:lumOff val="5000"/>
                </a:schemeClr>
              </a:solidFill>
              <a:latin typeface="+mn-ea"/>
              <a:ea typeface="+mn-ea"/>
            </a:endParaRPr>
          </a:p>
        </p:txBody>
      </p:sp>
      <p:sp>
        <p:nvSpPr>
          <p:cNvPr id="17" name="Text Box 5"/>
          <p:cNvSpPr txBox="1">
            <a:spLocks noChangeArrowheads="1"/>
          </p:cNvSpPr>
          <p:nvPr/>
        </p:nvSpPr>
        <p:spPr bwMode="auto">
          <a:xfrm>
            <a:off x="1403648" y="3212976"/>
            <a:ext cx="5904656" cy="1835825"/>
          </a:xfrm>
          <a:prstGeom prst="rect">
            <a:avLst/>
          </a:prstGeom>
          <a:noFill/>
          <a:ln>
            <a:noFill/>
          </a:ln>
          <a:effectLst/>
          <a:extLst>
            <a:ext uri="{909E8E84-426E-40DD-AFC4-6F175D3DCCD1}">
              <a14:hiddenFill xmlns="" xmlns:a14="http://schemas.microsoft.com/office/drawing/2010/main">
                <a:solidFill>
                  <a:srgbClr val="FFFF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nSpc>
                <a:spcPct val="150000"/>
              </a:lnSpc>
              <a:spcBef>
                <a:spcPct val="50000"/>
              </a:spcBef>
            </a:pPr>
            <a:r>
              <a:rPr lang="zh-CN" altLang="en-US" sz="4000" dirty="0">
                <a:solidFill>
                  <a:srgbClr val="FF0000"/>
                </a:solidFill>
              </a:rPr>
              <a:t>这两个质数分别</a:t>
            </a:r>
            <a:r>
              <a:rPr lang="zh-CN" altLang="en-US" sz="4000" dirty="0" smtClean="0">
                <a:solidFill>
                  <a:srgbClr val="FF0000"/>
                </a:solidFill>
              </a:rPr>
              <a:t>是</a:t>
            </a:r>
            <a:r>
              <a:rPr lang="en-US" altLang="zh-CN" sz="4000" dirty="0" smtClean="0">
                <a:solidFill>
                  <a:srgbClr val="FF0000"/>
                </a:solidFill>
              </a:rPr>
              <a:t>7</a:t>
            </a:r>
            <a:r>
              <a:rPr lang="zh-CN" altLang="en-US" sz="4000" dirty="0" smtClean="0">
                <a:solidFill>
                  <a:srgbClr val="FF0000"/>
                </a:solidFill>
              </a:rPr>
              <a:t>和</a:t>
            </a:r>
            <a:r>
              <a:rPr lang="en-US" altLang="zh-CN" sz="4000" dirty="0" smtClean="0">
                <a:solidFill>
                  <a:srgbClr val="FF0000"/>
                </a:solidFill>
              </a:rPr>
              <a:t>13</a:t>
            </a:r>
            <a:r>
              <a:rPr lang="zh-CN" altLang="en-US" sz="4000" dirty="0" smtClean="0">
                <a:solidFill>
                  <a:srgbClr val="FF0000"/>
                </a:solidFill>
              </a:rPr>
              <a:t>，</a:t>
            </a:r>
            <a:r>
              <a:rPr lang="zh-CN" altLang="en-US" sz="4000" dirty="0">
                <a:solidFill>
                  <a:srgbClr val="FF0000"/>
                </a:solidFill>
              </a:rPr>
              <a:t>它们的和</a:t>
            </a:r>
            <a:r>
              <a:rPr lang="zh-CN" altLang="en-US" sz="4000" dirty="0" smtClean="0">
                <a:solidFill>
                  <a:srgbClr val="FF0000"/>
                </a:solidFill>
              </a:rPr>
              <a:t>是</a:t>
            </a:r>
            <a:r>
              <a:rPr lang="en-US" altLang="zh-CN" sz="4000" dirty="0" smtClean="0">
                <a:solidFill>
                  <a:srgbClr val="FF0000"/>
                </a:solidFill>
              </a:rPr>
              <a:t>20</a:t>
            </a:r>
            <a:r>
              <a:rPr lang="zh-CN" altLang="en-US" sz="4000" dirty="0" smtClean="0">
                <a:solidFill>
                  <a:srgbClr val="FF0000"/>
                </a:solidFill>
              </a:rPr>
              <a:t>。</a:t>
            </a:r>
            <a:endParaRPr lang="zh-CN" altLang="en-US" sz="4000" dirty="0">
              <a:solidFill>
                <a:srgbClr val="FF0000"/>
              </a:solidFill>
            </a:endParaRPr>
          </a:p>
        </p:txBody>
      </p:sp>
    </p:spTree>
    <p:extLst>
      <p:ext uri="{BB962C8B-B14F-4D97-AF65-F5344CB8AC3E}">
        <p14:creationId xmlns="" xmlns:p14="http://schemas.microsoft.com/office/powerpoint/2010/main" val="3113316562"/>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 name="Group 8"/>
          <p:cNvGrpSpPr>
            <a:grpSpLocks/>
          </p:cNvGrpSpPr>
          <p:nvPr/>
        </p:nvGrpSpPr>
        <p:grpSpPr bwMode="auto">
          <a:xfrm>
            <a:off x="5868144" y="6165304"/>
            <a:ext cx="1943100" cy="525791"/>
            <a:chOff x="1474" y="3702"/>
            <a:chExt cx="952" cy="499"/>
          </a:xfrm>
        </p:grpSpPr>
        <p:sp>
          <p:nvSpPr>
            <p:cNvPr id="15"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headEnd/>
              <a:tailEnd/>
            </a:ln>
          </p:spPr>
          <p:txBody>
            <a:bodyPr wrap="none" anchor="ctr"/>
            <a:lstStyle/>
            <a:p>
              <a:pPr algn="ctr"/>
              <a:endParaRPr lang="zh-CN" altLang="en-US" sz="1800">
                <a:solidFill>
                  <a:srgbClr val="FF0000"/>
                </a:solidFill>
                <a:latin typeface="Arial" pitchFamily="34" charset="0"/>
              </a:endParaRPr>
            </a:p>
          </p:txBody>
        </p:sp>
        <p:sp>
          <p:nvSpPr>
            <p:cNvPr id="16"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itchFamily="2" charset="-122"/>
                  <a:ea typeface="华文楷体" pitchFamily="2" charset="-122"/>
                </a:rPr>
                <a:t>返回作业</a:t>
              </a:r>
              <a:r>
                <a:rPr lang="en-US" altLang="zh-CN" sz="2800" dirty="0">
                  <a:solidFill>
                    <a:schemeClr val="tx1"/>
                  </a:solidFill>
                  <a:latin typeface="华文楷体" pitchFamily="2" charset="-122"/>
                  <a:ea typeface="华文楷体" pitchFamily="2" charset="-122"/>
                </a:rPr>
                <a:t>2</a:t>
              </a:r>
            </a:p>
          </p:txBody>
        </p:sp>
      </p:grpSp>
      <p:sp>
        <p:nvSpPr>
          <p:cNvPr id="26" name="TextBox 23"/>
          <p:cNvSpPr txBox="1"/>
          <p:nvPr/>
        </p:nvSpPr>
        <p:spPr>
          <a:xfrm>
            <a:off x="107504" y="601524"/>
            <a:ext cx="7487096" cy="1754326"/>
          </a:xfrm>
          <a:prstGeom prst="rect">
            <a:avLst/>
          </a:prstGeom>
          <a:noFill/>
        </p:spPr>
        <p:txBody>
          <a:bodyPr wrap="square" rtlCol="0">
            <a:spAutoFit/>
          </a:bodyPr>
          <a:lstStyle/>
          <a:p>
            <a:pPr>
              <a:lnSpc>
                <a:spcPct val="150000"/>
              </a:lnSpc>
            </a:pPr>
            <a:r>
              <a:rPr lang="en-US" altLang="zh-CN" sz="3600" dirty="0" smtClean="0">
                <a:solidFill>
                  <a:schemeClr val="tx1"/>
                </a:solidFill>
                <a:latin typeface="+mn-ea"/>
                <a:ea typeface="+mn-ea"/>
              </a:rPr>
              <a:t>5.</a:t>
            </a:r>
            <a:r>
              <a:rPr lang="zh-CN" altLang="en-US" sz="3600" dirty="0" smtClean="0">
                <a:solidFill>
                  <a:srgbClr val="FF0066"/>
                </a:solidFill>
                <a:latin typeface="+mn-ea"/>
                <a:ea typeface="+mn-ea"/>
              </a:rPr>
              <a:t>（创新题）</a:t>
            </a:r>
            <a:r>
              <a:rPr lang="zh-CN" altLang="en-US" sz="3600" dirty="0">
                <a:solidFill>
                  <a:schemeClr val="tx1">
                    <a:lumMod val="95000"/>
                    <a:lumOff val="5000"/>
                  </a:schemeClr>
                </a:solidFill>
                <a:latin typeface="+mn-ea"/>
                <a:ea typeface="+mn-ea"/>
              </a:rPr>
              <a:t>三个连续奇数的和是</a:t>
            </a:r>
            <a:r>
              <a:rPr lang="en-US" altLang="zh-CN" sz="3600" dirty="0">
                <a:solidFill>
                  <a:schemeClr val="tx1">
                    <a:lumMod val="95000"/>
                    <a:lumOff val="5000"/>
                  </a:schemeClr>
                </a:solidFill>
                <a:latin typeface="+mn-ea"/>
                <a:ea typeface="+mn-ea"/>
              </a:rPr>
              <a:t>15,</a:t>
            </a:r>
            <a:r>
              <a:rPr lang="zh-CN" altLang="en-US" sz="3600" dirty="0">
                <a:solidFill>
                  <a:schemeClr val="tx1">
                    <a:lumMod val="95000"/>
                    <a:lumOff val="5000"/>
                  </a:schemeClr>
                </a:solidFill>
                <a:latin typeface="+mn-ea"/>
                <a:ea typeface="+mn-ea"/>
              </a:rPr>
              <a:t>这三个奇数的最小公倍数是多少</a:t>
            </a:r>
            <a:r>
              <a:rPr lang="en-US" altLang="zh-CN" sz="3600" dirty="0">
                <a:solidFill>
                  <a:schemeClr val="tx1">
                    <a:lumMod val="95000"/>
                    <a:lumOff val="5000"/>
                  </a:schemeClr>
                </a:solidFill>
                <a:latin typeface="+mn-ea"/>
                <a:ea typeface="+mn-ea"/>
              </a:rPr>
              <a:t>?</a:t>
            </a:r>
            <a:endParaRPr lang="zh-CN" altLang="zh-CN" sz="3600" dirty="0">
              <a:solidFill>
                <a:schemeClr val="tx1">
                  <a:lumMod val="95000"/>
                  <a:lumOff val="5000"/>
                </a:schemeClr>
              </a:solidFill>
              <a:latin typeface="+mn-ea"/>
              <a:ea typeface="+mn-ea"/>
            </a:endParaRPr>
          </a:p>
        </p:txBody>
      </p:sp>
      <p:pic>
        <p:nvPicPr>
          <p:cNvPr id="19" name="Picture 3" descr="图片1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772400" y="152400"/>
            <a:ext cx="1319213" cy="1304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矩形 2"/>
          <p:cNvSpPr/>
          <p:nvPr/>
        </p:nvSpPr>
        <p:spPr>
          <a:xfrm>
            <a:off x="210415" y="2382098"/>
            <a:ext cx="8505818" cy="1754326"/>
          </a:xfrm>
          <a:prstGeom prst="rect">
            <a:avLst/>
          </a:prstGeom>
        </p:spPr>
        <p:txBody>
          <a:bodyPr wrap="square">
            <a:spAutoFit/>
          </a:bodyPr>
          <a:lstStyle/>
          <a:p>
            <a:pPr>
              <a:lnSpc>
                <a:spcPct val="150000"/>
              </a:lnSpc>
            </a:pPr>
            <a:r>
              <a:rPr lang="zh-CN" altLang="en-US" sz="3600" dirty="0">
                <a:solidFill>
                  <a:srgbClr val="FF0000"/>
                </a:solidFill>
                <a:latin typeface="+mn-ea"/>
                <a:ea typeface="+mn-ea"/>
              </a:rPr>
              <a:t>三个连续奇数的和是</a:t>
            </a:r>
            <a:r>
              <a:rPr lang="en-US" altLang="zh-CN" sz="3600" dirty="0">
                <a:solidFill>
                  <a:srgbClr val="FF0000"/>
                </a:solidFill>
                <a:latin typeface="+mn-ea"/>
                <a:ea typeface="+mn-ea"/>
              </a:rPr>
              <a:t>15,</a:t>
            </a:r>
            <a:r>
              <a:rPr lang="zh-CN" altLang="en-US" sz="3600" dirty="0">
                <a:solidFill>
                  <a:srgbClr val="FF0000"/>
                </a:solidFill>
                <a:latin typeface="+mn-ea"/>
                <a:ea typeface="+mn-ea"/>
              </a:rPr>
              <a:t>则这三个奇数</a:t>
            </a:r>
            <a:r>
              <a:rPr lang="zh-CN" altLang="en-US" sz="3600" dirty="0" smtClean="0">
                <a:solidFill>
                  <a:srgbClr val="FF0000"/>
                </a:solidFill>
                <a:latin typeface="+mn-ea"/>
                <a:ea typeface="+mn-ea"/>
              </a:rPr>
              <a:t>分别</a:t>
            </a:r>
            <a:r>
              <a:rPr lang="zh-CN" altLang="en-US" sz="3600" dirty="0">
                <a:solidFill>
                  <a:srgbClr val="FF0000"/>
                </a:solidFill>
                <a:latin typeface="+mn-ea"/>
                <a:ea typeface="+mn-ea"/>
              </a:rPr>
              <a:t>是</a:t>
            </a:r>
            <a:r>
              <a:rPr lang="en-US" altLang="zh-CN" sz="3600" dirty="0" smtClean="0">
                <a:solidFill>
                  <a:srgbClr val="FF0000"/>
                </a:solidFill>
                <a:latin typeface="+mn-ea"/>
                <a:ea typeface="+mn-ea"/>
              </a:rPr>
              <a:t>3,5,7</a:t>
            </a:r>
            <a:r>
              <a:rPr lang="en-US" altLang="zh-CN" sz="3600" dirty="0">
                <a:solidFill>
                  <a:srgbClr val="FF0000"/>
                </a:solidFill>
                <a:latin typeface="+mn-ea"/>
                <a:ea typeface="+mn-ea"/>
              </a:rPr>
              <a:t>,</a:t>
            </a:r>
            <a:r>
              <a:rPr lang="zh-CN" altLang="en-US" sz="3600" dirty="0">
                <a:solidFill>
                  <a:srgbClr val="FF0000"/>
                </a:solidFill>
                <a:latin typeface="+mn-ea"/>
                <a:ea typeface="+mn-ea"/>
              </a:rPr>
              <a:t>那么它们的最小公倍数</a:t>
            </a:r>
            <a:r>
              <a:rPr lang="zh-CN" altLang="en-US" sz="3600" dirty="0" smtClean="0">
                <a:solidFill>
                  <a:srgbClr val="FF0000"/>
                </a:solidFill>
                <a:latin typeface="+mn-ea"/>
                <a:ea typeface="+mn-ea"/>
              </a:rPr>
              <a:t>是</a:t>
            </a:r>
            <a:r>
              <a:rPr lang="en-US" altLang="zh-CN" sz="3600" dirty="0" smtClean="0">
                <a:solidFill>
                  <a:srgbClr val="FF0000"/>
                </a:solidFill>
                <a:latin typeface="+mn-ea"/>
                <a:ea typeface="+mn-ea"/>
              </a:rPr>
              <a:t>:</a:t>
            </a:r>
            <a:endParaRPr lang="zh-CN" altLang="en-US" sz="3600" dirty="0">
              <a:latin typeface="+mn-ea"/>
              <a:ea typeface="+mn-ea"/>
            </a:endParaRPr>
          </a:p>
        </p:txBody>
      </p:sp>
      <p:sp>
        <p:nvSpPr>
          <p:cNvPr id="4" name="矩形 3"/>
          <p:cNvSpPr/>
          <p:nvPr/>
        </p:nvSpPr>
        <p:spPr>
          <a:xfrm>
            <a:off x="1979712" y="4134105"/>
            <a:ext cx="2371860" cy="1015663"/>
          </a:xfrm>
          <a:prstGeom prst="rect">
            <a:avLst/>
          </a:prstGeom>
        </p:spPr>
        <p:txBody>
          <a:bodyPr wrap="square">
            <a:spAutoFit/>
          </a:bodyPr>
          <a:lstStyle/>
          <a:p>
            <a:pPr>
              <a:lnSpc>
                <a:spcPct val="150000"/>
              </a:lnSpc>
            </a:pPr>
            <a:r>
              <a:rPr lang="en-US" altLang="zh-CN" sz="4000" dirty="0" smtClean="0">
                <a:solidFill>
                  <a:srgbClr val="FF0000"/>
                </a:solidFill>
                <a:latin typeface="+mn-ea"/>
                <a:ea typeface="+mn-ea"/>
              </a:rPr>
              <a:t>3×5</a:t>
            </a:r>
            <a:r>
              <a:rPr lang="zh-CN" altLang="en-US" sz="4000" dirty="0" smtClean="0">
                <a:solidFill>
                  <a:srgbClr val="FF0000"/>
                </a:solidFill>
                <a:latin typeface="+mn-ea"/>
                <a:ea typeface="+mn-ea"/>
              </a:rPr>
              <a:t>×</a:t>
            </a:r>
            <a:r>
              <a:rPr lang="en-US" altLang="zh-CN" sz="4000" dirty="0" smtClean="0">
                <a:solidFill>
                  <a:srgbClr val="FF0000"/>
                </a:solidFill>
                <a:latin typeface="+mn-ea"/>
                <a:ea typeface="+mn-ea"/>
              </a:rPr>
              <a:t>7</a:t>
            </a:r>
            <a:endParaRPr lang="zh-CN" altLang="en-US" sz="4000" dirty="0">
              <a:latin typeface="+mn-ea"/>
              <a:ea typeface="+mn-ea"/>
            </a:endParaRPr>
          </a:p>
        </p:txBody>
      </p:sp>
      <p:sp>
        <p:nvSpPr>
          <p:cNvPr id="5" name="矩形 4"/>
          <p:cNvSpPr/>
          <p:nvPr/>
        </p:nvSpPr>
        <p:spPr>
          <a:xfrm>
            <a:off x="3915821" y="4141529"/>
            <a:ext cx="1217000" cy="1015663"/>
          </a:xfrm>
          <a:prstGeom prst="rect">
            <a:avLst/>
          </a:prstGeom>
        </p:spPr>
        <p:txBody>
          <a:bodyPr wrap="none">
            <a:spAutoFit/>
          </a:bodyPr>
          <a:lstStyle/>
          <a:p>
            <a:pPr>
              <a:lnSpc>
                <a:spcPct val="150000"/>
              </a:lnSpc>
              <a:spcBef>
                <a:spcPct val="50000"/>
              </a:spcBef>
            </a:pPr>
            <a:r>
              <a:rPr lang="zh-CN" altLang="en-US" sz="4000" dirty="0" smtClean="0">
                <a:solidFill>
                  <a:srgbClr val="FF0000"/>
                </a:solidFill>
                <a:latin typeface="+mn-ea"/>
                <a:ea typeface="+mn-ea"/>
              </a:rPr>
              <a:t>=</a:t>
            </a:r>
            <a:r>
              <a:rPr lang="en-US" altLang="zh-CN" sz="4000" dirty="0" smtClean="0">
                <a:solidFill>
                  <a:srgbClr val="FF0000"/>
                </a:solidFill>
                <a:latin typeface="+mn-ea"/>
                <a:ea typeface="+mn-ea"/>
              </a:rPr>
              <a:t>105</a:t>
            </a:r>
            <a:endParaRPr lang="zh-CN" altLang="en-US" sz="4000" dirty="0">
              <a:solidFill>
                <a:srgbClr val="FF0000"/>
              </a:solidFill>
              <a:latin typeface="+mn-ea"/>
              <a:ea typeface="+mn-ea"/>
            </a:endParaRPr>
          </a:p>
        </p:txBody>
      </p:sp>
      <p:sp>
        <p:nvSpPr>
          <p:cNvPr id="6" name="矩形 5"/>
          <p:cNvSpPr/>
          <p:nvPr/>
        </p:nvSpPr>
        <p:spPr>
          <a:xfrm>
            <a:off x="260417" y="4909905"/>
            <a:ext cx="8424936" cy="923330"/>
          </a:xfrm>
          <a:prstGeom prst="rect">
            <a:avLst/>
          </a:prstGeom>
        </p:spPr>
        <p:txBody>
          <a:bodyPr wrap="square">
            <a:spAutoFit/>
          </a:bodyPr>
          <a:lstStyle/>
          <a:p>
            <a:pPr>
              <a:lnSpc>
                <a:spcPct val="150000"/>
              </a:lnSpc>
            </a:pPr>
            <a:r>
              <a:rPr lang="zh-CN" altLang="en-US" sz="3600" dirty="0" smtClean="0">
                <a:solidFill>
                  <a:srgbClr val="FF0000"/>
                </a:solidFill>
                <a:latin typeface="+mn-ea"/>
                <a:ea typeface="+mn-ea"/>
              </a:rPr>
              <a:t>答</a:t>
            </a:r>
            <a:r>
              <a:rPr lang="zh-CN" altLang="en-US" sz="3600" dirty="0">
                <a:solidFill>
                  <a:srgbClr val="FF0000"/>
                </a:solidFill>
                <a:latin typeface="+mn-ea"/>
                <a:ea typeface="+mn-ea"/>
              </a:rPr>
              <a:t>：这三个奇数的最小公倍数</a:t>
            </a:r>
            <a:r>
              <a:rPr lang="zh-CN" altLang="en-US" sz="3600" dirty="0" smtClean="0">
                <a:solidFill>
                  <a:srgbClr val="FF0000"/>
                </a:solidFill>
                <a:latin typeface="+mn-ea"/>
                <a:ea typeface="+mn-ea"/>
              </a:rPr>
              <a:t>是</a:t>
            </a:r>
            <a:r>
              <a:rPr lang="en-US" altLang="zh-CN" sz="3600" dirty="0" smtClean="0">
                <a:solidFill>
                  <a:srgbClr val="FF0000"/>
                </a:solidFill>
                <a:latin typeface="+mn-ea"/>
                <a:ea typeface="+mn-ea"/>
              </a:rPr>
              <a:t>105</a:t>
            </a:r>
            <a:r>
              <a:rPr lang="zh-CN" altLang="en-US" sz="3600" dirty="0" smtClean="0">
                <a:solidFill>
                  <a:srgbClr val="FF0000"/>
                </a:solidFill>
                <a:latin typeface="+mn-ea"/>
                <a:ea typeface="+mn-ea"/>
              </a:rPr>
              <a:t>。</a:t>
            </a:r>
            <a:endParaRPr lang="zh-CN" altLang="en-US" sz="3600" dirty="0">
              <a:solidFill>
                <a:srgbClr val="FF0000"/>
              </a:solidFill>
              <a:latin typeface="+mn-ea"/>
              <a:ea typeface="+mn-ea"/>
            </a:endParaRPr>
          </a:p>
        </p:txBody>
      </p:sp>
    </p:spTree>
    <p:extLst>
      <p:ext uri="{BB962C8B-B14F-4D97-AF65-F5344CB8AC3E}">
        <p14:creationId xmlns="" xmlns:p14="http://schemas.microsoft.com/office/powerpoint/2010/main" val="1123586337"/>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4">
            <a:hlinkClick r:id="rId2" action="ppaction://hlinksldjump"/>
          </p:cNvPr>
          <p:cNvPicPr>
            <a:picLocks noChangeArrowheads="1"/>
          </p:cNvPicPr>
          <p:nvPr/>
        </p:nvPicPr>
        <p:blipFill>
          <a:blip r:embed="rId3"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5940574" y="5733256"/>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sp>
        <p:nvSpPr>
          <p:cNvPr id="12" name="矩形 11"/>
          <p:cNvSpPr/>
          <p:nvPr/>
        </p:nvSpPr>
        <p:spPr>
          <a:xfrm>
            <a:off x="179512" y="822451"/>
            <a:ext cx="6873998" cy="707886"/>
          </a:xfrm>
          <a:prstGeom prst="rect">
            <a:avLst/>
          </a:prstGeom>
        </p:spPr>
        <p:txBody>
          <a:bodyPr wrap="none">
            <a:spAutoFit/>
          </a:bodyPr>
          <a:lstStyle/>
          <a:p>
            <a:r>
              <a:rPr lang="zh-CN" altLang="en-US" sz="4000" dirty="0">
                <a:solidFill>
                  <a:schemeClr val="tx1">
                    <a:lumMod val="95000"/>
                    <a:lumOff val="5000"/>
                  </a:schemeClr>
                </a:solidFill>
                <a:latin typeface="+mn-ea"/>
                <a:ea typeface="+mn-ea"/>
              </a:rPr>
              <a:t>求下列各组数的最小公倍数。</a:t>
            </a:r>
            <a:endParaRPr lang="zh-CN" altLang="zh-CN" sz="4000" dirty="0">
              <a:solidFill>
                <a:schemeClr val="tx1">
                  <a:lumMod val="95000"/>
                  <a:lumOff val="5000"/>
                </a:schemeClr>
              </a:solidFill>
              <a:latin typeface="+mn-ea"/>
              <a:ea typeface="+mn-ea"/>
            </a:endParaRPr>
          </a:p>
        </p:txBody>
      </p:sp>
      <p:sp>
        <p:nvSpPr>
          <p:cNvPr id="10" name="矩形 9"/>
          <p:cNvSpPr/>
          <p:nvPr/>
        </p:nvSpPr>
        <p:spPr>
          <a:xfrm>
            <a:off x="714982" y="1853535"/>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11" name="矩形 10"/>
          <p:cNvSpPr/>
          <p:nvPr/>
        </p:nvSpPr>
        <p:spPr>
          <a:xfrm>
            <a:off x="179512" y="1844824"/>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12</a:t>
            </a:r>
            <a:endParaRPr lang="zh-CN" altLang="en-US" sz="4000" dirty="0">
              <a:latin typeface="+mn-ea"/>
              <a:ea typeface="+mn-ea"/>
            </a:endParaRPr>
          </a:p>
        </p:txBody>
      </p:sp>
      <p:sp>
        <p:nvSpPr>
          <p:cNvPr id="14" name="矩形 13"/>
          <p:cNvSpPr/>
          <p:nvPr/>
        </p:nvSpPr>
        <p:spPr>
          <a:xfrm>
            <a:off x="1259632" y="1844824"/>
            <a:ext cx="442750"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3</a:t>
            </a:r>
            <a:endParaRPr lang="zh-CN" altLang="en-US" sz="4000" dirty="0">
              <a:latin typeface="+mn-ea"/>
              <a:ea typeface="+mn-ea"/>
            </a:endParaRPr>
          </a:p>
        </p:txBody>
      </p:sp>
      <p:sp>
        <p:nvSpPr>
          <p:cNvPr id="15" name="矩形 14"/>
          <p:cNvSpPr/>
          <p:nvPr/>
        </p:nvSpPr>
        <p:spPr>
          <a:xfrm>
            <a:off x="2539293" y="1836113"/>
            <a:ext cx="6106159" cy="707886"/>
          </a:xfrm>
          <a:prstGeom prst="rect">
            <a:avLst/>
          </a:prstGeom>
        </p:spPr>
        <p:txBody>
          <a:bodyPr wrap="none">
            <a:spAutoFit/>
          </a:bodyPr>
          <a:lstStyle/>
          <a:p>
            <a:r>
              <a:rPr lang="en-US" altLang="zh-CN" sz="4000" dirty="0">
                <a:solidFill>
                  <a:srgbClr val="C00000"/>
                </a:solidFill>
                <a:latin typeface="+mj-ea"/>
                <a:ea typeface="+mj-ea"/>
                <a:cs typeface="Times New Roman" panose="02020603050405020304" pitchFamily="18" charset="0"/>
              </a:rPr>
              <a:t>12</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3</a:t>
            </a:r>
            <a:r>
              <a:rPr lang="zh-CN" altLang="en-US" sz="4000" dirty="0">
                <a:solidFill>
                  <a:srgbClr val="C00000"/>
                </a:solidFill>
                <a:latin typeface="+mj-ea"/>
                <a:ea typeface="+mj-ea"/>
                <a:cs typeface="Times New Roman" panose="02020603050405020304" pitchFamily="18" charset="0"/>
              </a:rPr>
              <a:t>的最小公倍数是</a:t>
            </a:r>
            <a:r>
              <a:rPr lang="en-US" altLang="zh-CN" sz="4000" dirty="0" smtClean="0">
                <a:solidFill>
                  <a:srgbClr val="C00000"/>
                </a:solidFill>
                <a:latin typeface="+mj-ea"/>
                <a:ea typeface="+mj-ea"/>
                <a:cs typeface="Times New Roman" panose="02020603050405020304" pitchFamily="18" charset="0"/>
              </a:rPr>
              <a:t>12</a:t>
            </a:r>
            <a:r>
              <a:rPr lang="zh-CN" altLang="en-US"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16" name="矩形 15"/>
          <p:cNvSpPr/>
          <p:nvPr/>
        </p:nvSpPr>
        <p:spPr>
          <a:xfrm>
            <a:off x="748894" y="3158390"/>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17" name="矩形 16"/>
          <p:cNvSpPr/>
          <p:nvPr/>
        </p:nvSpPr>
        <p:spPr>
          <a:xfrm>
            <a:off x="213424" y="3149679"/>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16</a:t>
            </a:r>
            <a:endParaRPr lang="zh-CN" altLang="en-US" sz="4000" dirty="0">
              <a:latin typeface="+mn-ea"/>
              <a:ea typeface="+mn-ea"/>
            </a:endParaRPr>
          </a:p>
        </p:txBody>
      </p:sp>
      <p:sp>
        <p:nvSpPr>
          <p:cNvPr id="20" name="矩形 19"/>
          <p:cNvSpPr/>
          <p:nvPr/>
        </p:nvSpPr>
        <p:spPr>
          <a:xfrm>
            <a:off x="1237455" y="3140968"/>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24</a:t>
            </a:r>
            <a:endParaRPr lang="zh-CN" altLang="en-US" sz="4000" dirty="0">
              <a:latin typeface="+mn-ea"/>
              <a:ea typeface="+mn-ea"/>
            </a:endParaRPr>
          </a:p>
        </p:txBody>
      </p:sp>
      <p:sp>
        <p:nvSpPr>
          <p:cNvPr id="21" name="矩形 20"/>
          <p:cNvSpPr/>
          <p:nvPr/>
        </p:nvSpPr>
        <p:spPr>
          <a:xfrm>
            <a:off x="2573205" y="3140968"/>
            <a:ext cx="6364243" cy="707886"/>
          </a:xfrm>
          <a:prstGeom prst="rect">
            <a:avLst/>
          </a:prstGeom>
        </p:spPr>
        <p:txBody>
          <a:bodyPr wrap="none">
            <a:spAutoFit/>
          </a:bodyPr>
          <a:lstStyle/>
          <a:p>
            <a:r>
              <a:rPr lang="en-US" altLang="zh-CN" sz="4000" dirty="0" smtClean="0">
                <a:solidFill>
                  <a:srgbClr val="C00000"/>
                </a:solidFill>
                <a:latin typeface="+mj-ea"/>
                <a:ea typeface="+mj-ea"/>
                <a:cs typeface="Times New Roman" panose="02020603050405020304" pitchFamily="18" charset="0"/>
              </a:rPr>
              <a:t>16</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24</a:t>
            </a:r>
            <a:r>
              <a:rPr lang="zh-CN" altLang="en-US" sz="4000" dirty="0">
                <a:solidFill>
                  <a:srgbClr val="C00000"/>
                </a:solidFill>
                <a:latin typeface="+mj-ea"/>
                <a:ea typeface="+mj-ea"/>
                <a:cs typeface="Times New Roman" panose="02020603050405020304" pitchFamily="18" charset="0"/>
              </a:rPr>
              <a:t>的最小公倍数是</a:t>
            </a:r>
            <a:r>
              <a:rPr lang="en-US" altLang="zh-CN" sz="4000" dirty="0" smtClean="0">
                <a:solidFill>
                  <a:srgbClr val="C00000"/>
                </a:solidFill>
                <a:latin typeface="+mj-ea"/>
                <a:ea typeface="+mj-ea"/>
                <a:cs typeface="Times New Roman" panose="02020603050405020304" pitchFamily="18" charset="0"/>
              </a:rPr>
              <a:t>48</a:t>
            </a:r>
            <a:r>
              <a:rPr lang="zh-CN" altLang="en-US"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22" name="矩形 21"/>
          <p:cNvSpPr/>
          <p:nvPr/>
        </p:nvSpPr>
        <p:spPr>
          <a:xfrm>
            <a:off x="786990" y="4445823"/>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23" name="矩形 22"/>
          <p:cNvSpPr/>
          <p:nvPr/>
        </p:nvSpPr>
        <p:spPr>
          <a:xfrm>
            <a:off x="436130" y="4437112"/>
            <a:ext cx="442750"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7</a:t>
            </a:r>
            <a:endParaRPr lang="zh-CN" altLang="en-US" sz="4000" dirty="0">
              <a:latin typeface="+mn-ea"/>
              <a:ea typeface="+mn-ea"/>
            </a:endParaRPr>
          </a:p>
        </p:txBody>
      </p:sp>
      <p:sp>
        <p:nvSpPr>
          <p:cNvPr id="24" name="矩形 23"/>
          <p:cNvSpPr/>
          <p:nvPr/>
        </p:nvSpPr>
        <p:spPr>
          <a:xfrm>
            <a:off x="1300226" y="4428401"/>
            <a:ext cx="442750"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9</a:t>
            </a:r>
            <a:endParaRPr lang="zh-CN" altLang="en-US" sz="4000" dirty="0">
              <a:latin typeface="+mn-ea"/>
              <a:ea typeface="+mn-ea"/>
            </a:endParaRPr>
          </a:p>
        </p:txBody>
      </p:sp>
      <p:sp>
        <p:nvSpPr>
          <p:cNvPr id="25" name="矩形 24"/>
          <p:cNvSpPr/>
          <p:nvPr/>
        </p:nvSpPr>
        <p:spPr>
          <a:xfrm>
            <a:off x="2611301" y="4428401"/>
            <a:ext cx="5848076" cy="707886"/>
          </a:xfrm>
          <a:prstGeom prst="rect">
            <a:avLst/>
          </a:prstGeom>
        </p:spPr>
        <p:txBody>
          <a:bodyPr wrap="none">
            <a:spAutoFit/>
          </a:bodyPr>
          <a:lstStyle/>
          <a:p>
            <a:r>
              <a:rPr lang="en-US" altLang="zh-CN" sz="4000" dirty="0" smtClean="0">
                <a:solidFill>
                  <a:srgbClr val="C00000"/>
                </a:solidFill>
                <a:latin typeface="+mj-ea"/>
                <a:ea typeface="+mj-ea"/>
                <a:cs typeface="Times New Roman" panose="02020603050405020304" pitchFamily="18" charset="0"/>
              </a:rPr>
              <a:t>7</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9</a:t>
            </a:r>
            <a:r>
              <a:rPr lang="zh-CN" altLang="en-US" sz="4000" dirty="0">
                <a:solidFill>
                  <a:srgbClr val="C00000"/>
                </a:solidFill>
                <a:latin typeface="+mj-ea"/>
                <a:ea typeface="+mj-ea"/>
                <a:cs typeface="Times New Roman" panose="02020603050405020304" pitchFamily="18" charset="0"/>
              </a:rPr>
              <a:t>的最小公倍数是</a:t>
            </a:r>
            <a:r>
              <a:rPr lang="en-US" altLang="zh-CN" sz="4000" dirty="0" smtClean="0">
                <a:solidFill>
                  <a:srgbClr val="C00000"/>
                </a:solidFill>
                <a:latin typeface="+mj-ea"/>
                <a:ea typeface="+mj-ea"/>
                <a:cs typeface="Times New Roman" panose="02020603050405020304" pitchFamily="18" charset="0"/>
              </a:rPr>
              <a:t>63</a:t>
            </a:r>
            <a:r>
              <a:rPr lang="zh-CN" altLang="en-US"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Tree>
    <p:extLst>
      <p:ext uri="{BB962C8B-B14F-4D97-AF65-F5344CB8AC3E}">
        <p14:creationId xmlns="" xmlns:p14="http://schemas.microsoft.com/office/powerpoint/2010/main" val="134279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Horizont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bbs.jxrtv.com/attachment/2007-4/2007449403450554.jpg"/>
          <p:cNvPicPr>
            <a:picLocks noChangeAspect="1" noChangeArrowheads="1"/>
          </p:cNvPicPr>
          <p:nvPr/>
        </p:nvPicPr>
        <p:blipFill>
          <a:blip r:embed="rId2" cstate="print"/>
          <a:srcRect/>
          <a:stretch>
            <a:fillRect/>
          </a:stretch>
        </p:blipFill>
        <p:spPr bwMode="auto">
          <a:xfrm>
            <a:off x="899592" y="620688"/>
            <a:ext cx="7410449" cy="5553076"/>
          </a:xfrm>
          <a:prstGeom prst="rect">
            <a:avLst/>
          </a:prstGeom>
          <a:noFill/>
          <a:effectLst>
            <a:softEdge rad="635000"/>
          </a:effectLst>
        </p:spPr>
      </p:pic>
      <p:pic>
        <p:nvPicPr>
          <p:cNvPr id="29699" name="Picture 2"/>
          <p:cNvPicPr>
            <a:picLocks noChangeAspect="1" noChangeArrowheads="1"/>
          </p:cNvPicPr>
          <p:nvPr/>
        </p:nvPicPr>
        <p:blipFill>
          <a:blip r:embed="rId3" cstate="print"/>
          <a:srcRect/>
          <a:stretch>
            <a:fillRect/>
          </a:stretch>
        </p:blipFill>
        <p:spPr bwMode="auto">
          <a:xfrm>
            <a:off x="4716463" y="981075"/>
            <a:ext cx="4170362" cy="1304925"/>
          </a:xfrm>
          <a:prstGeom prst="rect">
            <a:avLst/>
          </a:prstGeom>
          <a:noFill/>
          <a:ln w="9525" algn="ctr">
            <a:noFill/>
            <a:miter lim="800000"/>
            <a:headEnd/>
            <a:tailEnd/>
          </a:ln>
        </p:spPr>
      </p:pic>
      <p:grpSp>
        <p:nvGrpSpPr>
          <p:cNvPr id="7" name="组合 9"/>
          <p:cNvGrpSpPr/>
          <p:nvPr/>
        </p:nvGrpSpPr>
        <p:grpSpPr>
          <a:xfrm>
            <a:off x="5939527" y="5733256"/>
            <a:ext cx="1656809" cy="877791"/>
            <a:chOff x="5939527" y="5733256"/>
            <a:chExt cx="1656809" cy="877791"/>
          </a:xfrm>
        </p:grpSpPr>
        <p:pic>
          <p:nvPicPr>
            <p:cNvPr id="8" name="Picture 34">
              <a:hlinkClick r:id="rId4" action="ppaction://hlinksldjump"/>
            </p:cNvPr>
            <p:cNvPicPr>
              <a:picLocks noChangeArrowheads="1"/>
            </p:cNvPicPr>
            <p:nvPr/>
          </p:nvPicPr>
          <p:blipFill>
            <a:blip r:embed="rId5" cstate="print">
              <a:clrChange>
                <a:clrFrom>
                  <a:srgbClr val="0078AA"/>
                </a:clrFrom>
                <a:clrTo>
                  <a:srgbClr val="0078AA">
                    <a:alpha val="0"/>
                  </a:srgbClr>
                </a:clrTo>
              </a:clrChange>
              <a:extLst>
                <a:ext uri="{28A0092B-C50C-407E-A947-70E740481C1C}">
                  <a14:useLocalDpi xmlns="" xmlns:a14="http://schemas.microsoft.com/office/drawing/2010/main" val="0"/>
                </a:ext>
              </a:extLst>
            </a:blip>
            <a:srcRect/>
            <a:stretch>
              <a:fillRect/>
            </a:stretch>
          </p:blipFill>
          <p:spPr bwMode="auto">
            <a:xfrm>
              <a:off x="5940574" y="5733256"/>
              <a:ext cx="1655762"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 Box 18">
              <a:hlinkClick r:id="" action="ppaction://hlinkshowjump?jump=firstslide">
                <a:snd r:embed="rId6"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itchFamily="2" charset="-122"/>
                  <a:ea typeface="华文楷体" pitchFamily="2" charset="-122"/>
                </a:rPr>
                <a:t>返回目录</a:t>
              </a:r>
              <a:endParaRPr lang="zh-CN" altLang="en-US" sz="1800" b="0" dirty="0">
                <a:solidFill>
                  <a:schemeClr val="tx1"/>
                </a:solidFill>
                <a:latin typeface="华文楷体" pitchFamily="2" charset="-122"/>
                <a:ea typeface="华文楷体" pitchFamily="2" charset="-122"/>
              </a:endParaRPr>
            </a:p>
          </p:txBody>
        </p:sp>
      </p:grpSp>
    </p:spTree>
    <p:extLst>
      <p:ext uri="{BB962C8B-B14F-4D97-AF65-F5344CB8AC3E}">
        <p14:creationId xmlns="" xmlns:p14="http://schemas.microsoft.com/office/powerpoint/2010/main" val="428897349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6012160" y="1052736"/>
            <a:ext cx="3016961" cy="49771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5000"/>
              </a:lnSpc>
            </a:pPr>
            <a:r>
              <a:rPr lang="zh-CN" altLang="en-US" sz="3200" dirty="0">
                <a:latin typeface="华文楷体" panose="02010600040101010101" pitchFamily="2" charset="-122"/>
                <a:ea typeface="华文楷体" panose="02010600040101010101" pitchFamily="2" charset="-122"/>
              </a:rPr>
              <a:t>已知储藏室的长和宽</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要求用边长为整数的正方形地砖把储藏室的地面铺满</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求选用地砖的边长</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也就是求什么</a:t>
            </a:r>
            <a:r>
              <a:rPr lang="en-US" altLang="zh-CN" sz="3200" dirty="0">
                <a:latin typeface="华文楷体" panose="02010600040101010101" pitchFamily="2" charset="-122"/>
                <a:ea typeface="华文楷体" panose="02010600040101010101" pitchFamily="2" charset="-122"/>
              </a:rPr>
              <a:t>?</a:t>
            </a:r>
            <a:endParaRPr lang="en-US" altLang="zh-CN" sz="3200" dirty="0">
              <a:solidFill>
                <a:srgbClr val="0000FF"/>
              </a:solidFill>
              <a:latin typeface="华文楷体" panose="02010600040101010101" pitchFamily="2" charset="-122"/>
              <a:ea typeface="华文楷体" panose="02010600040101010101" pitchFamily="2" charset="-122"/>
            </a:endParaRPr>
          </a:p>
        </p:txBody>
      </p:sp>
      <p:pic>
        <p:nvPicPr>
          <p:cNvPr id="7" name="Picture 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b="4753"/>
          <a:stretch/>
        </p:blipFill>
        <p:spPr bwMode="auto">
          <a:xfrm>
            <a:off x="179512" y="1124348"/>
            <a:ext cx="5688632" cy="4032448"/>
          </a:xfrm>
          <a:prstGeom prst="rect">
            <a:avLst/>
          </a:prstGeom>
          <a:noFill/>
          <a:ln>
            <a:noFill/>
          </a:ln>
          <a:effectLst/>
          <a:extLst>
            <a:ext uri="{909E8E84-426E-40DD-AFC4-6F175D3DCCD1}">
              <a14:hiddenFill xmlns="" xmlns:a14="http://schemas.microsoft.com/office/drawing/2010/main">
                <a:solidFill>
                  <a:srgbClr val="FFFFCC"/>
                </a:solidFill>
              </a14:hiddenFill>
            </a:ext>
            <a:ext uri="{91240B29-F687-4F45-9708-019B960494DF}">
              <a14:hiddenLine xmlns="" xmlns:a14="http://schemas.microsoft.com/office/drawing/2010/main" w="12700"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grpSp>
        <p:nvGrpSpPr>
          <p:cNvPr id="5" name="Group 8"/>
          <p:cNvGrpSpPr>
            <a:grpSpLocks/>
          </p:cNvGrpSpPr>
          <p:nvPr/>
        </p:nvGrpSpPr>
        <p:grpSpPr bwMode="auto">
          <a:xfrm>
            <a:off x="6407151" y="179117"/>
            <a:ext cx="2592387" cy="1008063"/>
            <a:chOff x="0" y="0"/>
            <a:chExt cx="1633" cy="635"/>
          </a:xfrm>
        </p:grpSpPr>
        <p:pic>
          <p:nvPicPr>
            <p:cNvPr id="6" name="Picture 9" descr="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0"/>
              <a:ext cx="1633"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bwMode="auto">
            <a:xfrm>
              <a:off x="45" y="0"/>
              <a:ext cx="1497" cy="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itchFamily="34" charset="0"/>
                  <a:ea typeface="宋体" pitchFamily="2" charset="-122"/>
                </a:defRPr>
              </a:lvl1pPr>
              <a:lvl2pPr defTabSz="923925">
                <a:defRPr sz="2400" b="1">
                  <a:solidFill>
                    <a:srgbClr val="CC0000"/>
                  </a:solidFill>
                  <a:latin typeface="Calibri" pitchFamily="34" charset="0"/>
                  <a:ea typeface="宋体" pitchFamily="2" charset="-122"/>
                </a:defRPr>
              </a:lvl2pPr>
              <a:lvl3pPr defTabSz="923925">
                <a:defRPr sz="2400" b="1">
                  <a:solidFill>
                    <a:srgbClr val="CC0000"/>
                  </a:solidFill>
                  <a:latin typeface="Calibri" pitchFamily="34" charset="0"/>
                  <a:ea typeface="宋体" pitchFamily="2" charset="-122"/>
                </a:defRPr>
              </a:lvl3pPr>
              <a:lvl4pPr defTabSz="923925">
                <a:defRPr sz="2400" b="1">
                  <a:solidFill>
                    <a:srgbClr val="CC0000"/>
                  </a:solidFill>
                  <a:latin typeface="Calibri" pitchFamily="34" charset="0"/>
                  <a:ea typeface="宋体" pitchFamily="2" charset="-122"/>
                </a:defRPr>
              </a:lvl4pPr>
              <a:lvl5pPr defTabSz="923925">
                <a:defRPr sz="2400" b="1">
                  <a:solidFill>
                    <a:srgbClr val="CC0000"/>
                  </a:solidFill>
                  <a:latin typeface="Calibri" pitchFamily="34" charset="0"/>
                  <a:ea typeface="宋体" pitchFamily="2" charset="-122"/>
                </a:defRPr>
              </a:lvl5pPr>
              <a:lvl6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6pPr>
              <a:lvl7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7pPr>
              <a:lvl8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8pPr>
              <a:lvl9pPr defTabSz="923925" fontAlgn="base">
                <a:spcBef>
                  <a:spcPct val="0"/>
                </a:spcBef>
                <a:spcAft>
                  <a:spcPct val="0"/>
                </a:spcAft>
                <a:buFont typeface="Arial" pitchFamily="34" charset="0"/>
                <a:defRPr sz="2400" b="1">
                  <a:solidFill>
                    <a:srgbClr val="CC0000"/>
                  </a:solidFill>
                  <a:latin typeface="Calibri" pitchFamily="34" charset="0"/>
                  <a:ea typeface="宋体" pitchFamily="2" charset="-122"/>
                </a:defRPr>
              </a:lvl9pPr>
            </a:lstStyle>
            <a:p>
              <a:pPr algn="r"/>
              <a:r>
                <a:rPr lang="zh-CN" altLang="en-US" sz="3200" dirty="0">
                  <a:latin typeface="Arial" pitchFamily="34" charset="0"/>
                  <a:ea typeface="黑体" pitchFamily="49" charset="-122"/>
                </a:rPr>
                <a:t>学 习 新 知</a:t>
              </a:r>
            </a:p>
          </p:txBody>
        </p:sp>
      </p:grpSp>
      <p:sp>
        <p:nvSpPr>
          <p:cNvPr id="2" name="矩形 1"/>
          <p:cNvSpPr/>
          <p:nvPr/>
        </p:nvSpPr>
        <p:spPr>
          <a:xfrm>
            <a:off x="329005" y="5445157"/>
            <a:ext cx="5540299" cy="58477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求储藏室的长和宽的公因数。</a:t>
            </a:r>
            <a:endParaRPr lang="zh-CN" altLang="en-US" sz="3200"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130120888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8"/>
                                        </p:tgtEl>
                                        <p:attrNameLst>
                                          <p:attrName>style.visibility</p:attrName>
                                        </p:attrNameLst>
                                      </p:cBhvr>
                                      <p:to>
                                        <p:strVal val="visible"/>
                                      </p:to>
                                    </p:set>
                                    <p:anim calcmode="discrete" valueType="clr">
                                      <p:cBhvr override="childStyle">
                                        <p:cTn id="7" dur="80"/>
                                        <p:tgtEl>
                                          <p:spTgt spid="14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8"/>
                                        </p:tgtEl>
                                        <p:attrNameLst>
                                          <p:attrName>fillcolor</p:attrName>
                                        </p:attrNameLst>
                                      </p:cBhvr>
                                      <p:tavLst>
                                        <p:tav tm="0">
                                          <p:val>
                                            <p:clrVal>
                                              <a:schemeClr val="accent2"/>
                                            </p:clrVal>
                                          </p:val>
                                        </p:tav>
                                        <p:tav tm="50000">
                                          <p:val>
                                            <p:clrVal>
                                              <a:schemeClr val="hlink"/>
                                            </p:clrVal>
                                          </p:val>
                                        </p:tav>
                                      </p:tavLst>
                                    </p:anim>
                                    <p:set>
                                      <p:cBhvr>
                                        <p:cTn id="9" dur="80"/>
                                        <p:tgtEl>
                                          <p:spTgt spid="1433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251521" y="1196752"/>
            <a:ext cx="8496944" cy="1569660"/>
          </a:xfrm>
          <a:prstGeom prst="rect">
            <a:avLst/>
          </a:prstGeom>
          <a:solidFill>
            <a:srgbClr val="FFFF00"/>
          </a:solidFill>
          <a:ln>
            <a:noFill/>
          </a:ln>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latin typeface="华文楷体" panose="02010600040101010101" pitchFamily="2" charset="-122"/>
                <a:ea typeface="华文楷体" panose="02010600040101010101" pitchFamily="2" charset="-122"/>
              </a:rPr>
              <a:t>已知储藏室的长和宽</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要求用边长为整数的正方形地砖把储藏室的地面铺满</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求选用地砖的边长</a:t>
            </a:r>
            <a:r>
              <a:rPr lang="en-US" altLang="zh-CN" sz="3200" dirty="0">
                <a:latin typeface="华文楷体" panose="02010600040101010101" pitchFamily="2" charset="-122"/>
                <a:ea typeface="华文楷体" panose="02010600040101010101" pitchFamily="2" charset="-122"/>
              </a:rPr>
              <a:t>,</a:t>
            </a:r>
            <a:r>
              <a:rPr lang="zh-CN" altLang="en-US" sz="3200" dirty="0">
                <a:latin typeface="华文楷体" panose="02010600040101010101" pitchFamily="2" charset="-122"/>
                <a:ea typeface="华文楷体" panose="02010600040101010101" pitchFamily="2" charset="-122"/>
              </a:rPr>
              <a:t>也就是求什么</a:t>
            </a:r>
            <a:r>
              <a:rPr lang="en-US" altLang="zh-CN" sz="3200" dirty="0">
                <a:latin typeface="华文楷体" panose="02010600040101010101" pitchFamily="2" charset="-122"/>
                <a:ea typeface="华文楷体" panose="02010600040101010101" pitchFamily="2" charset="-122"/>
              </a:rPr>
              <a:t>?</a:t>
            </a:r>
            <a:endParaRPr lang="en-US" altLang="zh-CN" sz="3200" dirty="0">
              <a:solidFill>
                <a:srgbClr val="0000FF"/>
              </a:solidFill>
              <a:latin typeface="华文楷体" panose="02010600040101010101" pitchFamily="2" charset="-122"/>
              <a:ea typeface="华文楷体" panose="02010600040101010101" pitchFamily="2" charset="-122"/>
            </a:endParaRPr>
          </a:p>
        </p:txBody>
      </p:sp>
      <p:sp>
        <p:nvSpPr>
          <p:cNvPr id="2" name="矩形 1"/>
          <p:cNvSpPr/>
          <p:nvPr/>
        </p:nvSpPr>
        <p:spPr>
          <a:xfrm>
            <a:off x="323528" y="4293096"/>
            <a:ext cx="4849404" cy="584775"/>
          </a:xfrm>
          <a:prstGeom prst="rect">
            <a:avLst/>
          </a:prstGeom>
        </p:spPr>
        <p:txBody>
          <a:bodyPr wrap="none">
            <a:spAutoFit/>
          </a:bodyPr>
          <a:lstStyle/>
          <a:p>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这两个问题的区别在哪里</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200" dirty="0">
              <a:solidFill>
                <a:srgbClr val="FF0000"/>
              </a:solidFill>
              <a:latin typeface="华文楷体" panose="02010600040101010101" pitchFamily="2" charset="-122"/>
              <a:ea typeface="华文楷体" panose="02010600040101010101" pitchFamily="2" charset="-122"/>
            </a:endParaRPr>
          </a:p>
        </p:txBody>
      </p:sp>
      <p:sp>
        <p:nvSpPr>
          <p:cNvPr id="3" name="矩形 2"/>
          <p:cNvSpPr/>
          <p:nvPr/>
        </p:nvSpPr>
        <p:spPr>
          <a:xfrm>
            <a:off x="251520" y="2780928"/>
            <a:ext cx="8496944" cy="1569660"/>
          </a:xfrm>
          <a:prstGeom prst="rect">
            <a:avLst/>
          </a:prstGeom>
          <a:solidFill>
            <a:srgbClr val="FFFF00"/>
          </a:solidFill>
        </p:spPr>
        <p:txBody>
          <a:bodyPr wrap="square">
            <a:spAutoFit/>
          </a:bodyPr>
          <a:lstStyle/>
          <a:p>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如果已知一种墙砖长</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3 </a:t>
            </a:r>
            <a:r>
              <a:rPr lang="en-US" altLang="zh-CN" sz="3200" dirty="0" err="1"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dm</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宽</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 </a:t>
            </a:r>
            <a:r>
              <a:rPr lang="en-US" altLang="zh-CN" sz="3200" dirty="0" err="1"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dm</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要用这种墙砖铺一个正方形</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用的砖必须是整块数</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那么正方形的边长可以是多少分米</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最小是多少分米</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200" dirty="0">
              <a:latin typeface="华文楷体" panose="02010600040101010101" pitchFamily="2" charset="-122"/>
              <a:ea typeface="华文楷体" panose="02010600040101010101" pitchFamily="2" charset="-122"/>
            </a:endParaRPr>
          </a:p>
        </p:txBody>
      </p:sp>
      <p:sp>
        <p:nvSpPr>
          <p:cNvPr id="4" name="矩形 3"/>
          <p:cNvSpPr/>
          <p:nvPr/>
        </p:nvSpPr>
        <p:spPr>
          <a:xfrm>
            <a:off x="323528" y="4797152"/>
            <a:ext cx="8424936" cy="1569660"/>
          </a:xfrm>
          <a:prstGeom prst="rect">
            <a:avLst/>
          </a:prstGeom>
        </p:spPr>
        <p:txBody>
          <a:bodyPr wrap="square">
            <a:spAutoFit/>
          </a:bodyPr>
          <a:lstStyle/>
          <a:p>
            <a:r>
              <a:rPr lang="en-US" altLang="zh-CN" sz="3200" dirty="0" smtClean="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zh-CN" sz="3200" dirty="0" smtClean="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以前</a:t>
            </a:r>
            <a:r>
              <a:rPr lang="zh-CN" altLang="zh-CN" sz="3200"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的问题是运用公因数和最大公因数的知识解决问题</a:t>
            </a:r>
            <a:r>
              <a:rPr lang="en-US" altLang="zh-CN" sz="3200"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现在的这个问题应该是要运用公倍数和最小公倍数的知识来解决问题。</a:t>
            </a:r>
            <a:endParaRPr lang="zh-CN" altLang="en-US" sz="3200" dirty="0">
              <a:solidFill>
                <a:srgbClr val="C00000"/>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3112355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Rectangle 6"/>
          <p:cNvSpPr>
            <a:spLocks noChangeArrowheads="1"/>
          </p:cNvSpPr>
          <p:nvPr/>
        </p:nvSpPr>
        <p:spPr bwMode="auto">
          <a:xfrm>
            <a:off x="538163" y="4652963"/>
            <a:ext cx="8281987" cy="1571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itchFamily="49" charset="-122"/>
              </a:defRPr>
            </a:lvl1pPr>
            <a:lvl2pPr marL="742950" indent="-285750" eaLnBrk="0" hangingPunct="0">
              <a:defRPr sz="2400" b="1" baseline="30000">
                <a:solidFill>
                  <a:schemeClr val="tx1"/>
                </a:solidFill>
                <a:latin typeface="Times New Roman" panose="02020603050405020304" pitchFamily="18" charset="0"/>
                <a:ea typeface="楷体_GB2312"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itchFamily="49" charset="-122"/>
              </a:defRPr>
            </a:lvl9pPr>
          </a:lstStyle>
          <a:p>
            <a:pPr eaLnBrk="1" hangingPunct="1"/>
            <a:r>
              <a:rPr lang="en-US" sz="3200" baseline="0" dirty="0">
                <a:latin typeface="华文楷体" panose="02010600040101010101" pitchFamily="2" charset="-122"/>
                <a:ea typeface="华文楷体" panose="02010600040101010101" pitchFamily="2" charset="-122"/>
              </a:rPr>
              <a:t>        </a:t>
            </a:r>
            <a:r>
              <a:rPr lang="zh-CN" altLang="en-US" sz="3200" baseline="0" dirty="0">
                <a:latin typeface="华文楷体" panose="02010600040101010101" pitchFamily="2" charset="-122"/>
                <a:ea typeface="华文楷体" panose="02010600040101010101" pitchFamily="2" charset="-122"/>
              </a:rPr>
              <a:t>如果用这种墙砖铺一个正方形 </a:t>
            </a:r>
            <a:r>
              <a:rPr lang="en-US" sz="3200" baseline="0" dirty="0">
                <a:latin typeface="华文楷体" panose="02010600040101010101" pitchFamily="2" charset="-122"/>
                <a:ea typeface="华文楷体" panose="02010600040101010101" pitchFamily="2" charset="-122"/>
              </a:rPr>
              <a:t>(</a:t>
            </a:r>
            <a:r>
              <a:rPr lang="zh-CN" altLang="en-US" sz="3200" baseline="0" dirty="0">
                <a:latin typeface="华文楷体" panose="02010600040101010101" pitchFamily="2" charset="-122"/>
                <a:ea typeface="华文楷体" panose="02010600040101010101" pitchFamily="2" charset="-122"/>
              </a:rPr>
              <a:t>用的墙砖都是整块</a:t>
            </a:r>
            <a:r>
              <a:rPr lang="en-US" sz="3200" baseline="0" dirty="0">
                <a:latin typeface="华文楷体" panose="02010600040101010101" pitchFamily="2" charset="-122"/>
                <a:ea typeface="华文楷体" panose="02010600040101010101" pitchFamily="2" charset="-122"/>
              </a:rPr>
              <a:t>),</a:t>
            </a:r>
            <a:r>
              <a:rPr lang="zh-CN" altLang="en-US" sz="3200" baseline="0" dirty="0">
                <a:latin typeface="华文楷体" panose="02010600040101010101" pitchFamily="2" charset="-122"/>
                <a:ea typeface="华文楷体" panose="02010600040101010101" pitchFamily="2" charset="-122"/>
              </a:rPr>
              <a:t>正方形的边长可以是多少分米</a:t>
            </a:r>
            <a:r>
              <a:rPr lang="en-US" sz="3200" baseline="0" dirty="0">
                <a:latin typeface="华文楷体" panose="02010600040101010101" pitchFamily="2" charset="-122"/>
                <a:ea typeface="华文楷体" panose="02010600040101010101" pitchFamily="2" charset="-122"/>
              </a:rPr>
              <a:t>? </a:t>
            </a:r>
            <a:r>
              <a:rPr lang="zh-CN" altLang="en-US" sz="3200" baseline="0" dirty="0">
                <a:latin typeface="华文楷体" panose="02010600040101010101" pitchFamily="2" charset="-122"/>
                <a:ea typeface="华文楷体" panose="02010600040101010101" pitchFamily="2" charset="-122"/>
              </a:rPr>
              <a:t>最小是多少分米</a:t>
            </a:r>
            <a:r>
              <a:rPr lang="en-US" sz="3200" baseline="0" dirty="0">
                <a:latin typeface="华文楷体" panose="02010600040101010101" pitchFamily="2" charset="-122"/>
                <a:ea typeface="华文楷体" panose="02010600040101010101" pitchFamily="2" charset="-122"/>
              </a:rPr>
              <a:t>?</a:t>
            </a:r>
          </a:p>
        </p:txBody>
      </p:sp>
      <p:sp>
        <p:nvSpPr>
          <p:cNvPr id="13319" name="AutoShape 7"/>
          <p:cNvSpPr>
            <a:spLocks noChangeArrowheads="1"/>
          </p:cNvSpPr>
          <p:nvPr/>
        </p:nvSpPr>
        <p:spPr bwMode="auto">
          <a:xfrm>
            <a:off x="361627" y="980728"/>
            <a:ext cx="1295400" cy="647700"/>
          </a:xfrm>
          <a:prstGeom prst="homePlate">
            <a:avLst>
              <a:gd name="adj" fmla="val 50000"/>
            </a:avLst>
          </a:prstGeom>
          <a:solidFill>
            <a:srgbClr val="FFFF99"/>
          </a:solidFill>
          <a:ln w="22225" cap="flat" cmpd="sng">
            <a:solidFill>
              <a:srgbClr val="3399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zh-CN" altLang="en-US" sz="3200">
                <a:solidFill>
                  <a:srgbClr val="FF0066"/>
                </a:solidFill>
              </a:rPr>
              <a:t>例3</a:t>
            </a:r>
          </a:p>
        </p:txBody>
      </p:sp>
      <p:pic>
        <p:nvPicPr>
          <p:cNvPr id="8" name="Picture 14" descr="未标题-2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2156" r="-1334"/>
          <a:stretch/>
        </p:blipFill>
        <p:spPr bwMode="auto">
          <a:xfrm>
            <a:off x="1835696" y="609553"/>
            <a:ext cx="6254446" cy="403227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3109004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wipe(up)">
                                      <p:cBhvr>
                                        <p:cTn id="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ChangeArrowheads="1"/>
          </p:cNvSpPr>
          <p:nvPr/>
        </p:nvSpPr>
        <p:spPr bwMode="auto">
          <a:xfrm>
            <a:off x="1119188" y="1700808"/>
            <a:ext cx="4319587" cy="4319587"/>
          </a:xfrm>
          <a:prstGeom prst="flowChartProcess">
            <a:avLst/>
          </a:prstGeom>
          <a:solidFill>
            <a:srgbClr val="FFFF99"/>
          </a:solidFill>
          <a:ln w="38100">
            <a:solidFill>
              <a:schemeClr val="tx1"/>
            </a:solidFill>
            <a:prstDash val="dash"/>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2800"/>
          </a:p>
        </p:txBody>
      </p:sp>
      <p:sp>
        <p:nvSpPr>
          <p:cNvPr id="14339" name="AutoShape 3"/>
          <p:cNvSpPr>
            <a:spLocks noChangeArrowheads="1"/>
          </p:cNvSpPr>
          <p:nvPr/>
        </p:nvSpPr>
        <p:spPr bwMode="auto">
          <a:xfrm>
            <a:off x="1119188" y="1700808"/>
            <a:ext cx="2160587" cy="2159000"/>
          </a:xfrm>
          <a:prstGeom prst="flowChartProcess">
            <a:avLst/>
          </a:prstGeom>
          <a:solidFill>
            <a:srgbClr val="FFFF99"/>
          </a:solidFill>
          <a:ln w="38100">
            <a:solidFill>
              <a:schemeClr val="tx1"/>
            </a:solidFill>
            <a:prstDash val="dash"/>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2800"/>
          </a:p>
        </p:txBody>
      </p:sp>
      <p:sp>
        <p:nvSpPr>
          <p:cNvPr id="14341" name="Text Box 5"/>
          <p:cNvSpPr txBox="1">
            <a:spLocks noChangeArrowheads="1"/>
          </p:cNvSpPr>
          <p:nvPr/>
        </p:nvSpPr>
        <p:spPr bwMode="auto">
          <a:xfrm>
            <a:off x="1406525" y="2492970"/>
            <a:ext cx="93807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4800" b="0" baseline="30000" dirty="0">
                <a:solidFill>
                  <a:schemeClr val="tx1"/>
                </a:solidFill>
              </a:rPr>
              <a:t>3dm</a:t>
            </a:r>
          </a:p>
        </p:txBody>
      </p:sp>
      <p:sp>
        <p:nvSpPr>
          <p:cNvPr id="14342" name="Text Box 6"/>
          <p:cNvSpPr txBox="1">
            <a:spLocks noChangeArrowheads="1"/>
          </p:cNvSpPr>
          <p:nvPr/>
        </p:nvSpPr>
        <p:spPr bwMode="auto">
          <a:xfrm>
            <a:off x="2271713" y="1916708"/>
            <a:ext cx="938077"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800" b="0" baseline="30000" dirty="0">
                <a:solidFill>
                  <a:schemeClr val="tx1"/>
                </a:solidFill>
              </a:rPr>
              <a:t>2dm</a:t>
            </a:r>
          </a:p>
        </p:txBody>
      </p:sp>
      <p:sp>
        <p:nvSpPr>
          <p:cNvPr id="14343" name="Text Box 7"/>
          <p:cNvSpPr txBox="1">
            <a:spLocks noChangeArrowheads="1"/>
          </p:cNvSpPr>
          <p:nvPr/>
        </p:nvSpPr>
        <p:spPr bwMode="auto">
          <a:xfrm>
            <a:off x="1738313" y="3978870"/>
            <a:ext cx="920445"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800" b="0" baseline="30000" dirty="0">
                <a:solidFill>
                  <a:schemeClr val="tx1"/>
                </a:solidFill>
              </a:rPr>
              <a:t>?dm</a:t>
            </a:r>
          </a:p>
        </p:txBody>
      </p:sp>
      <p:sp>
        <p:nvSpPr>
          <p:cNvPr id="14344" name="Rectangle 8"/>
          <p:cNvSpPr>
            <a:spLocks noChangeArrowheads="1"/>
          </p:cNvSpPr>
          <p:nvPr/>
        </p:nvSpPr>
        <p:spPr bwMode="auto">
          <a:xfrm>
            <a:off x="1119188" y="1700808"/>
            <a:ext cx="1079500" cy="719137"/>
          </a:xfrm>
          <a:prstGeom prst="rect">
            <a:avLst/>
          </a:prstGeom>
          <a:solidFill>
            <a:srgbClr val="FFFF99"/>
          </a:solidFill>
          <a:ln w="381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2800"/>
          </a:p>
        </p:txBody>
      </p:sp>
      <p:sp>
        <p:nvSpPr>
          <p:cNvPr id="14345" name="Text Box 9"/>
          <p:cNvSpPr txBox="1">
            <a:spLocks noChangeArrowheads="1"/>
          </p:cNvSpPr>
          <p:nvPr/>
        </p:nvSpPr>
        <p:spPr bwMode="auto">
          <a:xfrm>
            <a:off x="2703513" y="6093420"/>
            <a:ext cx="920445"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800" b="0" baseline="30000" dirty="0">
                <a:solidFill>
                  <a:schemeClr val="tx1"/>
                </a:solidFill>
              </a:rPr>
              <a:t>?dm</a:t>
            </a:r>
          </a:p>
        </p:txBody>
      </p:sp>
      <p:pic>
        <p:nvPicPr>
          <p:cNvPr id="14347" name="Picture 14"/>
          <p:cNvPicPr>
            <a:picLocks noChangeAspect="1" noChangeArrowheads="1"/>
          </p:cNvPicPr>
          <p:nvPr/>
        </p:nvPicPr>
        <p:blipFill>
          <a:blip r:embed="rId2">
            <a:clrChange>
              <a:clrFrom>
                <a:srgbClr val="FFFF01"/>
              </a:clrFrom>
              <a:clrTo>
                <a:srgbClr val="FFFF01">
                  <a:alpha val="0"/>
                </a:srgbClr>
              </a:clrTo>
            </a:clrChange>
            <a:extLst>
              <a:ext uri="{28A0092B-C50C-407E-A947-70E740481C1C}">
                <a14:useLocalDpi xmlns="" xmlns:a14="http://schemas.microsoft.com/office/drawing/2010/main" val="0"/>
              </a:ext>
            </a:extLst>
          </a:blip>
          <a:stretch>
            <a:fillRect/>
          </a:stretch>
        </p:blipFill>
        <p:spPr bwMode="auto">
          <a:xfrm flipH="1">
            <a:off x="6922021" y="3189288"/>
            <a:ext cx="1711325" cy="24399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 name="横卷形 1"/>
          <p:cNvSpPr/>
          <p:nvPr/>
        </p:nvSpPr>
        <p:spPr>
          <a:xfrm>
            <a:off x="3129775" y="548680"/>
            <a:ext cx="2553766" cy="864096"/>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华文楷体" panose="02010600040101010101" pitchFamily="2" charset="-122"/>
                <a:ea typeface="华文楷体" panose="02010600040101010101" pitchFamily="2" charset="-122"/>
              </a:rPr>
              <a:t>阅读与理解</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3" name="圆角矩形标注 2"/>
          <p:cNvSpPr/>
          <p:nvPr/>
        </p:nvSpPr>
        <p:spPr>
          <a:xfrm>
            <a:off x="5868144" y="1772816"/>
            <a:ext cx="2736304" cy="935459"/>
          </a:xfrm>
          <a:prstGeom prst="wedgeRoundRectCallout">
            <a:avLst>
              <a:gd name="adj1" fmla="val -10576"/>
              <a:gd name="adj2" fmla="val 9540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华文楷体" panose="02010600040101010101" pitchFamily="2" charset="-122"/>
                <a:ea typeface="华文楷体" panose="02010600040101010101" pitchFamily="2" charset="-122"/>
              </a:rPr>
              <a:t>铺成的正方形可能有很多种。</a:t>
            </a:r>
            <a:endParaRPr lang="zh-CN" altLang="en-US" sz="3200" dirty="0">
              <a:solidFill>
                <a:schemeClr val="tx1"/>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2569040165"/>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down)">
                                      <p:cBhvr>
                                        <p:cTn id="7" dur="500"/>
                                        <p:tgtEl>
                                          <p:spTgt spid="143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342"/>
                                        </p:tgtEl>
                                        <p:attrNameLst>
                                          <p:attrName>style.visibility</p:attrName>
                                        </p:attrNameLst>
                                      </p:cBhvr>
                                      <p:to>
                                        <p:strVal val="visible"/>
                                      </p:to>
                                    </p:set>
                                    <p:animEffect transition="in" filter="wipe(down)">
                                      <p:cBhvr>
                                        <p:cTn id="10" dur="500"/>
                                        <p:tgtEl>
                                          <p:spTgt spid="1434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339"/>
                                        </p:tgtEl>
                                        <p:attrNameLst>
                                          <p:attrName>style.visibility</p:attrName>
                                        </p:attrNameLst>
                                      </p:cBhvr>
                                      <p:to>
                                        <p:strVal val="visible"/>
                                      </p:to>
                                    </p:set>
                                    <p:animEffect transition="in" filter="wipe(left)">
                                      <p:cBhvr>
                                        <p:cTn id="15" dur="500"/>
                                        <p:tgtEl>
                                          <p:spTgt spid="1433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343"/>
                                        </p:tgtEl>
                                        <p:attrNameLst>
                                          <p:attrName>style.visibility</p:attrName>
                                        </p:attrNameLst>
                                      </p:cBhvr>
                                      <p:to>
                                        <p:strVal val="visible"/>
                                      </p:to>
                                    </p:set>
                                    <p:animEffect transition="in" filter="wipe(down)">
                                      <p:cBhvr>
                                        <p:cTn id="18" dur="500"/>
                                        <p:tgtEl>
                                          <p:spTgt spid="1434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338"/>
                                        </p:tgtEl>
                                        <p:attrNameLst>
                                          <p:attrName>style.visibility</p:attrName>
                                        </p:attrNameLst>
                                      </p:cBhvr>
                                      <p:to>
                                        <p:strVal val="visible"/>
                                      </p:to>
                                    </p:set>
                                    <p:animEffect transition="in" filter="wipe(left)">
                                      <p:cBhvr>
                                        <p:cTn id="23" dur="500"/>
                                        <p:tgtEl>
                                          <p:spTgt spid="1433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4345"/>
                                        </p:tgtEl>
                                        <p:attrNameLst>
                                          <p:attrName>style.visibility</p:attrName>
                                        </p:attrNameLst>
                                      </p:cBhvr>
                                      <p:to>
                                        <p:strVal val="visible"/>
                                      </p:to>
                                    </p:set>
                                    <p:animEffect transition="in" filter="wipe(down)">
                                      <p:cBhvr>
                                        <p:cTn id="26"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1" grpId="0" bldLvl="0" autoUpdateAnimBg="0"/>
      <p:bldP spid="14342" grpId="0" bldLvl="0" autoUpdateAnimBg="0"/>
      <p:bldP spid="14343" grpId="0" bldLvl="0" autoUpdateAnimBg="0"/>
      <p:bldP spid="14345"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2080406" y="2492970"/>
            <a:ext cx="938077" cy="584775"/>
          </a:xfrm>
          <a:prstGeom prst="rect">
            <a:avLst/>
          </a:prstGeom>
          <a:noFill/>
          <a:ln>
            <a:noFill/>
          </a:ln>
        </p:spPr>
        <p:txBody>
          <a:bodyPr wrap="none">
            <a:spAutoFit/>
          </a:bodyPr>
          <a:lstStyle/>
          <a:p>
            <a:r>
              <a:rPr lang="zh-CN" altLang="en-US" sz="4800" b="0" baseline="30000" dirty="0">
                <a:solidFill>
                  <a:schemeClr val="tx1"/>
                </a:solidFill>
              </a:rPr>
              <a:t>3dm</a:t>
            </a:r>
          </a:p>
        </p:txBody>
      </p:sp>
      <p:sp>
        <p:nvSpPr>
          <p:cNvPr id="14342" name="Text Box 6"/>
          <p:cNvSpPr txBox="1">
            <a:spLocks noChangeArrowheads="1"/>
          </p:cNvSpPr>
          <p:nvPr/>
        </p:nvSpPr>
        <p:spPr bwMode="auto">
          <a:xfrm>
            <a:off x="2945594" y="1916708"/>
            <a:ext cx="938077" cy="584775"/>
          </a:xfrm>
          <a:prstGeom prst="rect">
            <a:avLst/>
          </a:prstGeom>
          <a:noFill/>
          <a:ln>
            <a:noFill/>
          </a:ln>
          <a:effectLst/>
        </p:spPr>
        <p:txBody>
          <a:bodyPr wrap="none">
            <a:spAutoFit/>
          </a:bodyPr>
          <a:lstStyle/>
          <a:p>
            <a:r>
              <a:rPr lang="zh-CN" altLang="en-US" sz="4800" b="0" baseline="30000" dirty="0">
                <a:solidFill>
                  <a:schemeClr val="tx1"/>
                </a:solidFill>
              </a:rPr>
              <a:t>2dm</a:t>
            </a:r>
          </a:p>
        </p:txBody>
      </p:sp>
      <p:sp>
        <p:nvSpPr>
          <p:cNvPr id="14343" name="Text Box 7"/>
          <p:cNvSpPr txBox="1">
            <a:spLocks noChangeArrowheads="1"/>
          </p:cNvSpPr>
          <p:nvPr/>
        </p:nvSpPr>
        <p:spPr bwMode="auto">
          <a:xfrm>
            <a:off x="2412194" y="3978870"/>
            <a:ext cx="938077"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0" baseline="30000" dirty="0" smtClean="0">
                <a:solidFill>
                  <a:schemeClr val="tx1"/>
                </a:solidFill>
              </a:rPr>
              <a:t>6</a:t>
            </a:r>
            <a:r>
              <a:rPr lang="zh-CN" altLang="en-US" sz="4800" b="0" baseline="30000" dirty="0" smtClean="0">
                <a:solidFill>
                  <a:schemeClr val="tx1"/>
                </a:solidFill>
              </a:rPr>
              <a:t>dm</a:t>
            </a:r>
            <a:endParaRPr lang="zh-CN" altLang="en-US" sz="4800" b="0" baseline="30000" dirty="0">
              <a:solidFill>
                <a:schemeClr val="tx1"/>
              </a:solidFill>
            </a:endParaRPr>
          </a:p>
        </p:txBody>
      </p:sp>
      <p:sp>
        <p:nvSpPr>
          <p:cNvPr id="14344" name="Rectangle 8"/>
          <p:cNvSpPr>
            <a:spLocks noChangeArrowheads="1"/>
          </p:cNvSpPr>
          <p:nvPr/>
        </p:nvSpPr>
        <p:spPr bwMode="auto">
          <a:xfrm>
            <a:off x="1798028" y="1726227"/>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pic>
        <p:nvPicPr>
          <p:cNvPr id="14347" name="Picture 14"/>
          <p:cNvPicPr>
            <a:picLocks noChangeAspect="1" noChangeArrowheads="1"/>
          </p:cNvPicPr>
          <p:nvPr/>
        </p:nvPicPr>
        <p:blipFill>
          <a:blip r:embed="rId2">
            <a:clrChange>
              <a:clrFrom>
                <a:srgbClr val="FFFF01"/>
              </a:clrFrom>
              <a:clrTo>
                <a:srgbClr val="FFFF01">
                  <a:alpha val="0"/>
                </a:srgbClr>
              </a:clrTo>
            </a:clrChange>
            <a:extLst>
              <a:ext uri="{28A0092B-C50C-407E-A947-70E740481C1C}">
                <a14:useLocalDpi xmlns="" xmlns:a14="http://schemas.microsoft.com/office/drawing/2010/main" val="0"/>
              </a:ext>
            </a:extLst>
          </a:blip>
          <a:stretch>
            <a:fillRect/>
          </a:stretch>
        </p:blipFill>
        <p:spPr bwMode="auto">
          <a:xfrm flipH="1">
            <a:off x="6922021" y="3189288"/>
            <a:ext cx="1711325" cy="24399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3" name="圆角矩形标注 2"/>
          <p:cNvSpPr/>
          <p:nvPr/>
        </p:nvSpPr>
        <p:spPr>
          <a:xfrm>
            <a:off x="5868144" y="1772816"/>
            <a:ext cx="2736304" cy="935459"/>
          </a:xfrm>
          <a:prstGeom prst="wedgeRoundRectCallout">
            <a:avLst>
              <a:gd name="adj1" fmla="val -10576"/>
              <a:gd name="adj2" fmla="val 9540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华文楷体" panose="02010600040101010101" pitchFamily="2" charset="-122"/>
                <a:ea typeface="华文楷体" panose="02010600040101010101" pitchFamily="2" charset="-122"/>
              </a:rPr>
              <a:t>边长是</a:t>
            </a:r>
            <a:r>
              <a:rPr lang="en-US" altLang="zh-CN" sz="3200" dirty="0" smtClean="0">
                <a:solidFill>
                  <a:schemeClr val="tx1"/>
                </a:solidFill>
                <a:latin typeface="华文楷体" panose="02010600040101010101" pitchFamily="2" charset="-122"/>
                <a:ea typeface="华文楷体" panose="02010600040101010101" pitchFamily="2" charset="-122"/>
              </a:rPr>
              <a:t>6</a:t>
            </a:r>
            <a:r>
              <a:rPr lang="zh-CN" altLang="en-US" sz="3200" dirty="0" smtClean="0">
                <a:solidFill>
                  <a:schemeClr val="tx1"/>
                </a:solidFill>
                <a:latin typeface="华文楷体" panose="02010600040101010101" pitchFamily="2" charset="-122"/>
                <a:ea typeface="华文楷体" panose="02010600040101010101" pitchFamily="2" charset="-122"/>
              </a:rPr>
              <a:t>分米。</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12" name="Rectangle 8"/>
          <p:cNvSpPr>
            <a:spLocks noChangeArrowheads="1"/>
          </p:cNvSpPr>
          <p:nvPr/>
        </p:nvSpPr>
        <p:spPr bwMode="auto">
          <a:xfrm>
            <a:off x="2878892" y="1700807"/>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3" name="Rectangle 8"/>
          <p:cNvSpPr>
            <a:spLocks noChangeArrowheads="1"/>
          </p:cNvSpPr>
          <p:nvPr/>
        </p:nvSpPr>
        <p:spPr bwMode="auto">
          <a:xfrm>
            <a:off x="1792916" y="2421533"/>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4" name="Rectangle 8"/>
          <p:cNvSpPr>
            <a:spLocks noChangeArrowheads="1"/>
          </p:cNvSpPr>
          <p:nvPr/>
        </p:nvSpPr>
        <p:spPr bwMode="auto">
          <a:xfrm>
            <a:off x="2880479" y="2419944"/>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5" name="Rectangle 8"/>
          <p:cNvSpPr>
            <a:spLocks noChangeArrowheads="1"/>
          </p:cNvSpPr>
          <p:nvPr/>
        </p:nvSpPr>
        <p:spPr bwMode="auto">
          <a:xfrm>
            <a:off x="1789497" y="3134541"/>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6" name="Rectangle 8"/>
          <p:cNvSpPr>
            <a:spLocks noChangeArrowheads="1"/>
          </p:cNvSpPr>
          <p:nvPr/>
        </p:nvSpPr>
        <p:spPr bwMode="auto">
          <a:xfrm>
            <a:off x="2877060" y="3132952"/>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7" name="Text Box 7"/>
          <p:cNvSpPr txBox="1">
            <a:spLocks noChangeArrowheads="1"/>
          </p:cNvSpPr>
          <p:nvPr/>
        </p:nvSpPr>
        <p:spPr bwMode="auto">
          <a:xfrm>
            <a:off x="4065971" y="2604513"/>
            <a:ext cx="938077"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0" baseline="30000" dirty="0" smtClean="0">
                <a:solidFill>
                  <a:schemeClr val="tx1"/>
                </a:solidFill>
              </a:rPr>
              <a:t>6</a:t>
            </a:r>
            <a:r>
              <a:rPr lang="zh-CN" altLang="en-US" sz="4800" b="0" baseline="30000" dirty="0" smtClean="0">
                <a:solidFill>
                  <a:schemeClr val="tx1"/>
                </a:solidFill>
              </a:rPr>
              <a:t>dm</a:t>
            </a:r>
            <a:endParaRPr lang="zh-CN" altLang="en-US" sz="4800" b="0" baseline="30000" dirty="0">
              <a:solidFill>
                <a:schemeClr val="tx1"/>
              </a:solidFill>
            </a:endParaRPr>
          </a:p>
        </p:txBody>
      </p:sp>
      <p:sp>
        <p:nvSpPr>
          <p:cNvPr id="18" name="横卷形 17"/>
          <p:cNvSpPr/>
          <p:nvPr/>
        </p:nvSpPr>
        <p:spPr>
          <a:xfrm>
            <a:off x="3129775" y="548680"/>
            <a:ext cx="2553766" cy="864096"/>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华文楷体" panose="02010600040101010101" pitchFamily="2" charset="-122"/>
                <a:ea typeface="华文楷体" panose="02010600040101010101" pitchFamily="2" charset="-122"/>
              </a:rPr>
              <a:t>分析与解答</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14339" name="AutoShape 3"/>
          <p:cNvSpPr>
            <a:spLocks noChangeArrowheads="1"/>
          </p:cNvSpPr>
          <p:nvPr/>
        </p:nvSpPr>
        <p:spPr bwMode="auto">
          <a:xfrm>
            <a:off x="1793069" y="1700808"/>
            <a:ext cx="2160587" cy="2159000"/>
          </a:xfrm>
          <a:prstGeom prst="flowChartProcess">
            <a:avLst/>
          </a:prstGeom>
          <a:solidFill>
            <a:srgbClr val="FFFF99"/>
          </a:solidFill>
          <a:ln w="38100">
            <a:solidFill>
              <a:schemeClr val="tx1"/>
            </a:solidFill>
            <a:prstDash val="dash"/>
            <a:miter lim="800000"/>
            <a:headEnd/>
            <a:tailEnd/>
          </a:ln>
          <a:effectLst/>
        </p:spPr>
        <p:txBody>
          <a:bodyPr lIns="90000" tIns="46800" rIns="90000" bIns="46800" anchor="ctr"/>
          <a:lstStyle/>
          <a:p>
            <a:endParaRPr lang="zh-CN" altLang="en-US" sz="2800"/>
          </a:p>
        </p:txBody>
      </p:sp>
    </p:spTree>
    <p:extLst>
      <p:ext uri="{BB962C8B-B14F-4D97-AF65-F5344CB8AC3E}">
        <p14:creationId xmlns="" xmlns:p14="http://schemas.microsoft.com/office/powerpoint/2010/main" val="998136901"/>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down)">
                                      <p:cBhvr>
                                        <p:cTn id="7" dur="500"/>
                                        <p:tgtEl>
                                          <p:spTgt spid="143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342"/>
                                        </p:tgtEl>
                                        <p:attrNameLst>
                                          <p:attrName>style.visibility</p:attrName>
                                        </p:attrNameLst>
                                      </p:cBhvr>
                                      <p:to>
                                        <p:strVal val="visible"/>
                                      </p:to>
                                    </p:set>
                                    <p:animEffect transition="in" filter="wipe(down)">
                                      <p:cBhvr>
                                        <p:cTn id="10" dur="500"/>
                                        <p:tgtEl>
                                          <p:spTgt spid="1434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4339"/>
                                        </p:tgtEl>
                                        <p:attrNameLst>
                                          <p:attrName>style.visibility</p:attrName>
                                        </p:attrNameLst>
                                      </p:cBhvr>
                                      <p:to>
                                        <p:strVal val="visible"/>
                                      </p:to>
                                    </p:set>
                                    <p:animEffect transition="in" filter="wipe(left)">
                                      <p:cBhvr>
                                        <p:cTn id="40" dur="500"/>
                                        <p:tgtEl>
                                          <p:spTgt spid="1433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4343"/>
                                        </p:tgtEl>
                                        <p:attrNameLst>
                                          <p:attrName>style.visibility</p:attrName>
                                        </p:attrNameLst>
                                      </p:cBhvr>
                                      <p:to>
                                        <p:strVal val="visible"/>
                                      </p:to>
                                    </p:set>
                                    <p:animEffect transition="in" filter="wipe(down)">
                                      <p:cBhvr>
                                        <p:cTn id="45" dur="500"/>
                                        <p:tgtEl>
                                          <p:spTgt spid="1434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randombar(horizontal)">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ldLvl="0"/>
      <p:bldP spid="14342" grpId="0" bldLvl="0"/>
      <p:bldP spid="14343" grpId="0" bldLvl="0" autoUpdateAnimBg="0"/>
      <p:bldP spid="3" grpId="0" animBg="1"/>
      <p:bldP spid="12" grpId="0" animBg="1"/>
      <p:bldP spid="13" grpId="0" animBg="1"/>
      <p:bldP spid="14" grpId="0" animBg="1"/>
      <p:bldP spid="15" grpId="0" animBg="1"/>
      <p:bldP spid="16" grpId="0" animBg="1"/>
      <p:bldP spid="17" grpId="0" bldLvl="0" autoUpdateAnimBg="0"/>
      <p:bldP spid="143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1391547" y="1916908"/>
            <a:ext cx="938077" cy="584775"/>
          </a:xfrm>
          <a:prstGeom prst="rect">
            <a:avLst/>
          </a:prstGeom>
          <a:noFill/>
          <a:ln>
            <a:noFill/>
          </a:ln>
        </p:spPr>
        <p:txBody>
          <a:bodyPr wrap="none">
            <a:spAutoFit/>
          </a:bodyPr>
          <a:lstStyle/>
          <a:p>
            <a:r>
              <a:rPr lang="zh-CN" altLang="en-US" sz="4800" b="0" baseline="30000" dirty="0">
                <a:solidFill>
                  <a:schemeClr val="tx1"/>
                </a:solidFill>
              </a:rPr>
              <a:t>3dm</a:t>
            </a:r>
          </a:p>
        </p:txBody>
      </p:sp>
      <p:sp>
        <p:nvSpPr>
          <p:cNvPr id="14342" name="Text Box 6"/>
          <p:cNvSpPr txBox="1">
            <a:spLocks noChangeArrowheads="1"/>
          </p:cNvSpPr>
          <p:nvPr/>
        </p:nvSpPr>
        <p:spPr bwMode="auto">
          <a:xfrm>
            <a:off x="2256735" y="1340646"/>
            <a:ext cx="938077"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800" b="0" baseline="30000" dirty="0">
                <a:solidFill>
                  <a:schemeClr val="tx1"/>
                </a:solidFill>
              </a:rPr>
              <a:t>2dm</a:t>
            </a:r>
          </a:p>
        </p:txBody>
      </p:sp>
      <p:sp>
        <p:nvSpPr>
          <p:cNvPr id="14344" name="Rectangle 8"/>
          <p:cNvSpPr>
            <a:spLocks noChangeArrowheads="1"/>
          </p:cNvSpPr>
          <p:nvPr/>
        </p:nvSpPr>
        <p:spPr bwMode="auto">
          <a:xfrm>
            <a:off x="1115616" y="1124744"/>
            <a:ext cx="1079500" cy="719137"/>
          </a:xfrm>
          <a:prstGeom prst="rect">
            <a:avLst/>
          </a:prstGeom>
          <a:solidFill>
            <a:srgbClr val="FFFF99"/>
          </a:solidFill>
          <a:ln w="381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2800"/>
          </a:p>
        </p:txBody>
      </p:sp>
      <p:sp>
        <p:nvSpPr>
          <p:cNvPr id="14345" name="Text Box 9"/>
          <p:cNvSpPr txBox="1">
            <a:spLocks noChangeArrowheads="1"/>
          </p:cNvSpPr>
          <p:nvPr/>
        </p:nvSpPr>
        <p:spPr bwMode="auto">
          <a:xfrm>
            <a:off x="2688535" y="5517358"/>
            <a:ext cx="1146468"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0" baseline="30000" dirty="0" smtClean="0">
                <a:solidFill>
                  <a:schemeClr val="tx1"/>
                </a:solidFill>
              </a:rPr>
              <a:t>12</a:t>
            </a:r>
            <a:r>
              <a:rPr lang="zh-CN" altLang="en-US" sz="4800" b="0" baseline="30000" dirty="0" smtClean="0">
                <a:solidFill>
                  <a:schemeClr val="tx1"/>
                </a:solidFill>
              </a:rPr>
              <a:t>dm</a:t>
            </a:r>
            <a:endParaRPr lang="zh-CN" altLang="en-US" sz="4800" b="0" baseline="30000" dirty="0">
              <a:solidFill>
                <a:schemeClr val="tx1"/>
              </a:solidFill>
            </a:endParaRPr>
          </a:p>
        </p:txBody>
      </p:sp>
      <p:pic>
        <p:nvPicPr>
          <p:cNvPr id="14347" name="Picture 14"/>
          <p:cNvPicPr>
            <a:picLocks noChangeAspect="1" noChangeArrowheads="1"/>
          </p:cNvPicPr>
          <p:nvPr/>
        </p:nvPicPr>
        <p:blipFill>
          <a:blip r:embed="rId2">
            <a:clrChange>
              <a:clrFrom>
                <a:srgbClr val="FFFF01"/>
              </a:clrFrom>
              <a:clrTo>
                <a:srgbClr val="FFFF01">
                  <a:alpha val="0"/>
                </a:srgbClr>
              </a:clrTo>
            </a:clrChange>
            <a:extLst>
              <a:ext uri="{28A0092B-C50C-407E-A947-70E740481C1C}">
                <a14:useLocalDpi xmlns="" xmlns:a14="http://schemas.microsoft.com/office/drawing/2010/main" val="0"/>
              </a:ext>
            </a:extLst>
          </a:blip>
          <a:stretch>
            <a:fillRect/>
          </a:stretch>
        </p:blipFill>
        <p:spPr bwMode="auto">
          <a:xfrm flipH="1">
            <a:off x="6922021" y="3189288"/>
            <a:ext cx="1711325" cy="24399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3" name="圆角矩形标注 2"/>
          <p:cNvSpPr/>
          <p:nvPr/>
        </p:nvSpPr>
        <p:spPr>
          <a:xfrm>
            <a:off x="5868144" y="1772816"/>
            <a:ext cx="2736304" cy="935459"/>
          </a:xfrm>
          <a:prstGeom prst="wedgeRoundRectCallout">
            <a:avLst>
              <a:gd name="adj1" fmla="val -10576"/>
              <a:gd name="adj2" fmla="val 9540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tx1"/>
                </a:solidFill>
                <a:latin typeface="华文楷体" panose="02010600040101010101" pitchFamily="2" charset="-122"/>
                <a:ea typeface="华文楷体" panose="02010600040101010101" pitchFamily="2" charset="-122"/>
              </a:rPr>
              <a:t>边长</a:t>
            </a:r>
            <a:r>
              <a:rPr lang="zh-CN" altLang="en-US" sz="3200" dirty="0" smtClean="0">
                <a:solidFill>
                  <a:schemeClr val="tx1"/>
                </a:solidFill>
                <a:latin typeface="华文楷体" panose="02010600040101010101" pitchFamily="2" charset="-122"/>
                <a:ea typeface="华文楷体" panose="02010600040101010101" pitchFamily="2" charset="-122"/>
              </a:rPr>
              <a:t>是</a:t>
            </a:r>
            <a:r>
              <a:rPr lang="en-US" altLang="zh-CN" sz="3200" dirty="0" smtClean="0">
                <a:solidFill>
                  <a:schemeClr val="tx1"/>
                </a:solidFill>
                <a:latin typeface="华文楷体" panose="02010600040101010101" pitchFamily="2" charset="-122"/>
                <a:ea typeface="华文楷体" panose="02010600040101010101" pitchFamily="2" charset="-122"/>
              </a:rPr>
              <a:t>12</a:t>
            </a:r>
            <a:r>
              <a:rPr lang="zh-CN" altLang="en-US" sz="3200" dirty="0" smtClean="0">
                <a:solidFill>
                  <a:schemeClr val="tx1"/>
                </a:solidFill>
                <a:latin typeface="华文楷体" panose="02010600040101010101" pitchFamily="2" charset="-122"/>
                <a:ea typeface="华文楷体" panose="02010600040101010101" pitchFamily="2" charset="-122"/>
              </a:rPr>
              <a:t>分米。</a:t>
            </a:r>
            <a:endParaRPr lang="zh-CN" altLang="en-US" sz="3200" dirty="0">
              <a:solidFill>
                <a:schemeClr val="tx1"/>
              </a:solidFill>
              <a:latin typeface="华文楷体" panose="02010600040101010101" pitchFamily="2" charset="-122"/>
              <a:ea typeface="华文楷体" panose="02010600040101010101" pitchFamily="2" charset="-122"/>
            </a:endParaRPr>
          </a:p>
        </p:txBody>
      </p:sp>
      <p:sp>
        <p:nvSpPr>
          <p:cNvPr id="12" name="Rectangle 8"/>
          <p:cNvSpPr>
            <a:spLocks noChangeArrowheads="1"/>
          </p:cNvSpPr>
          <p:nvPr/>
        </p:nvSpPr>
        <p:spPr bwMode="auto">
          <a:xfrm>
            <a:off x="2190033" y="1124745"/>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3" name="Rectangle 8"/>
          <p:cNvSpPr>
            <a:spLocks noChangeArrowheads="1"/>
          </p:cNvSpPr>
          <p:nvPr/>
        </p:nvSpPr>
        <p:spPr bwMode="auto">
          <a:xfrm>
            <a:off x="3275856" y="1124744"/>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4" name="Rectangle 8"/>
          <p:cNvSpPr>
            <a:spLocks noChangeArrowheads="1"/>
          </p:cNvSpPr>
          <p:nvPr/>
        </p:nvSpPr>
        <p:spPr bwMode="auto">
          <a:xfrm>
            <a:off x="4363419" y="1123155"/>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5" name="Rectangle 8"/>
          <p:cNvSpPr>
            <a:spLocks noChangeArrowheads="1"/>
          </p:cNvSpPr>
          <p:nvPr/>
        </p:nvSpPr>
        <p:spPr bwMode="auto">
          <a:xfrm>
            <a:off x="1104134" y="1859885"/>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6" name="Rectangle 8"/>
          <p:cNvSpPr>
            <a:spLocks noChangeArrowheads="1"/>
          </p:cNvSpPr>
          <p:nvPr/>
        </p:nvSpPr>
        <p:spPr bwMode="auto">
          <a:xfrm>
            <a:off x="2191697" y="1858296"/>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7" name="Rectangle 8"/>
          <p:cNvSpPr>
            <a:spLocks noChangeArrowheads="1"/>
          </p:cNvSpPr>
          <p:nvPr/>
        </p:nvSpPr>
        <p:spPr bwMode="auto">
          <a:xfrm>
            <a:off x="3279184" y="1858294"/>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8" name="Rectangle 8"/>
          <p:cNvSpPr>
            <a:spLocks noChangeArrowheads="1"/>
          </p:cNvSpPr>
          <p:nvPr/>
        </p:nvSpPr>
        <p:spPr bwMode="auto">
          <a:xfrm>
            <a:off x="4366747" y="1856705"/>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19" name="Rectangle 8"/>
          <p:cNvSpPr>
            <a:spLocks noChangeArrowheads="1"/>
          </p:cNvSpPr>
          <p:nvPr/>
        </p:nvSpPr>
        <p:spPr bwMode="auto">
          <a:xfrm>
            <a:off x="1100638" y="2565849"/>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0" name="Rectangle 8"/>
          <p:cNvSpPr>
            <a:spLocks noChangeArrowheads="1"/>
          </p:cNvSpPr>
          <p:nvPr/>
        </p:nvSpPr>
        <p:spPr bwMode="auto">
          <a:xfrm>
            <a:off x="2188201" y="2564260"/>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1" name="Rectangle 8"/>
          <p:cNvSpPr>
            <a:spLocks noChangeArrowheads="1"/>
          </p:cNvSpPr>
          <p:nvPr/>
        </p:nvSpPr>
        <p:spPr bwMode="auto">
          <a:xfrm>
            <a:off x="3275688" y="2564258"/>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2" name="Rectangle 8"/>
          <p:cNvSpPr>
            <a:spLocks noChangeArrowheads="1"/>
          </p:cNvSpPr>
          <p:nvPr/>
        </p:nvSpPr>
        <p:spPr bwMode="auto">
          <a:xfrm>
            <a:off x="4363251" y="2562669"/>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3" name="Rectangle 8"/>
          <p:cNvSpPr>
            <a:spLocks noChangeArrowheads="1"/>
          </p:cNvSpPr>
          <p:nvPr/>
        </p:nvSpPr>
        <p:spPr bwMode="auto">
          <a:xfrm>
            <a:off x="1093407" y="3268633"/>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4" name="Rectangle 8"/>
          <p:cNvSpPr>
            <a:spLocks noChangeArrowheads="1"/>
          </p:cNvSpPr>
          <p:nvPr/>
        </p:nvSpPr>
        <p:spPr bwMode="auto">
          <a:xfrm>
            <a:off x="2180970" y="3267044"/>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5" name="Rectangle 8"/>
          <p:cNvSpPr>
            <a:spLocks noChangeArrowheads="1"/>
          </p:cNvSpPr>
          <p:nvPr/>
        </p:nvSpPr>
        <p:spPr bwMode="auto">
          <a:xfrm>
            <a:off x="3268457" y="3267042"/>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6" name="Rectangle 8"/>
          <p:cNvSpPr>
            <a:spLocks noChangeArrowheads="1"/>
          </p:cNvSpPr>
          <p:nvPr/>
        </p:nvSpPr>
        <p:spPr bwMode="auto">
          <a:xfrm>
            <a:off x="4356020" y="3265453"/>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7" name="Rectangle 8"/>
          <p:cNvSpPr>
            <a:spLocks noChangeArrowheads="1"/>
          </p:cNvSpPr>
          <p:nvPr/>
        </p:nvSpPr>
        <p:spPr bwMode="auto">
          <a:xfrm>
            <a:off x="1089911" y="3974597"/>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8" name="Rectangle 8"/>
          <p:cNvSpPr>
            <a:spLocks noChangeArrowheads="1"/>
          </p:cNvSpPr>
          <p:nvPr/>
        </p:nvSpPr>
        <p:spPr bwMode="auto">
          <a:xfrm>
            <a:off x="2177474" y="3973008"/>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29" name="Rectangle 8"/>
          <p:cNvSpPr>
            <a:spLocks noChangeArrowheads="1"/>
          </p:cNvSpPr>
          <p:nvPr/>
        </p:nvSpPr>
        <p:spPr bwMode="auto">
          <a:xfrm>
            <a:off x="3264961" y="3973006"/>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0" name="Rectangle 8"/>
          <p:cNvSpPr>
            <a:spLocks noChangeArrowheads="1"/>
          </p:cNvSpPr>
          <p:nvPr/>
        </p:nvSpPr>
        <p:spPr bwMode="auto">
          <a:xfrm>
            <a:off x="4352524" y="3971417"/>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1" name="Rectangle 8"/>
          <p:cNvSpPr>
            <a:spLocks noChangeArrowheads="1"/>
          </p:cNvSpPr>
          <p:nvPr/>
        </p:nvSpPr>
        <p:spPr bwMode="auto">
          <a:xfrm>
            <a:off x="1089911" y="4707292"/>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2" name="Rectangle 8"/>
          <p:cNvSpPr>
            <a:spLocks noChangeArrowheads="1"/>
          </p:cNvSpPr>
          <p:nvPr/>
        </p:nvSpPr>
        <p:spPr bwMode="auto">
          <a:xfrm>
            <a:off x="2177474" y="4705703"/>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3" name="Rectangle 8"/>
          <p:cNvSpPr>
            <a:spLocks noChangeArrowheads="1"/>
          </p:cNvSpPr>
          <p:nvPr/>
        </p:nvSpPr>
        <p:spPr bwMode="auto">
          <a:xfrm>
            <a:off x="3264961" y="4705701"/>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4" name="Rectangle 8"/>
          <p:cNvSpPr>
            <a:spLocks noChangeArrowheads="1"/>
          </p:cNvSpPr>
          <p:nvPr/>
        </p:nvSpPr>
        <p:spPr bwMode="auto">
          <a:xfrm>
            <a:off x="4352524" y="4704112"/>
            <a:ext cx="1079500" cy="719137"/>
          </a:xfrm>
          <a:prstGeom prst="rect">
            <a:avLst/>
          </a:prstGeom>
          <a:solidFill>
            <a:srgbClr val="FFFF99"/>
          </a:solidFill>
          <a:ln w="38100">
            <a:solidFill>
              <a:schemeClr val="tx1"/>
            </a:solidFill>
            <a:miter lim="800000"/>
            <a:headEnd/>
            <a:tailEnd/>
          </a:ln>
          <a:effectLst/>
        </p:spPr>
        <p:txBody>
          <a:bodyPr lIns="90000" tIns="46800" rIns="90000" bIns="46800" anchor="ctr"/>
          <a:lstStyle/>
          <a:p>
            <a:endParaRPr lang="zh-CN" altLang="en-US" sz="2800"/>
          </a:p>
        </p:txBody>
      </p:sp>
      <p:sp>
        <p:nvSpPr>
          <p:cNvPr id="35" name="Text Box 9"/>
          <p:cNvSpPr txBox="1">
            <a:spLocks noChangeArrowheads="1"/>
          </p:cNvSpPr>
          <p:nvPr/>
        </p:nvSpPr>
        <p:spPr bwMode="auto">
          <a:xfrm>
            <a:off x="5478024" y="3386642"/>
            <a:ext cx="1146468" cy="5847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0" baseline="30000" dirty="0" smtClean="0">
                <a:solidFill>
                  <a:schemeClr val="tx1"/>
                </a:solidFill>
              </a:rPr>
              <a:t>12</a:t>
            </a:r>
            <a:r>
              <a:rPr lang="zh-CN" altLang="en-US" sz="4800" b="0" baseline="30000" dirty="0" smtClean="0">
                <a:solidFill>
                  <a:schemeClr val="tx1"/>
                </a:solidFill>
              </a:rPr>
              <a:t>dm</a:t>
            </a:r>
            <a:endParaRPr lang="zh-CN" altLang="en-US" sz="4800" b="0" baseline="30000" dirty="0">
              <a:solidFill>
                <a:schemeClr val="tx1"/>
              </a:solidFill>
            </a:endParaRPr>
          </a:p>
        </p:txBody>
      </p:sp>
      <p:sp>
        <p:nvSpPr>
          <p:cNvPr id="14338" name="AutoShape 2"/>
          <p:cNvSpPr>
            <a:spLocks noChangeArrowheads="1"/>
          </p:cNvSpPr>
          <p:nvPr/>
        </p:nvSpPr>
        <p:spPr bwMode="auto">
          <a:xfrm>
            <a:off x="1104210" y="1124746"/>
            <a:ext cx="4319587" cy="4319587"/>
          </a:xfrm>
          <a:prstGeom prst="flowChartProcess">
            <a:avLst/>
          </a:prstGeom>
          <a:solidFill>
            <a:srgbClr val="FF0000"/>
          </a:solidFill>
          <a:ln w="38100">
            <a:solidFill>
              <a:schemeClr val="tx1"/>
            </a:solidFill>
            <a:prstDash val="dash"/>
            <a:miter lim="800000"/>
            <a:headEnd/>
            <a:tailEnd/>
          </a:ln>
          <a:effectLst/>
        </p:spPr>
        <p:txBody>
          <a:bodyPr lIns="90000" tIns="46800" rIns="90000" bIns="46800" anchor="ctr"/>
          <a:lstStyle/>
          <a:p>
            <a:endParaRPr lang="zh-CN" altLang="en-US" sz="2800"/>
          </a:p>
        </p:txBody>
      </p:sp>
    </p:spTree>
    <p:extLst>
      <p:ext uri="{BB962C8B-B14F-4D97-AF65-F5344CB8AC3E}">
        <p14:creationId xmlns="" xmlns:p14="http://schemas.microsoft.com/office/powerpoint/2010/main" val="722537985"/>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down)">
                                      <p:cBhvr>
                                        <p:cTn id="7" dur="500"/>
                                        <p:tgtEl>
                                          <p:spTgt spid="143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342"/>
                                        </p:tgtEl>
                                        <p:attrNameLst>
                                          <p:attrName>style.visibility</p:attrName>
                                        </p:attrNameLst>
                                      </p:cBhvr>
                                      <p:to>
                                        <p:strVal val="visible"/>
                                      </p:to>
                                    </p:set>
                                    <p:animEffect transition="in" filter="wipe(down)">
                                      <p:cBhvr>
                                        <p:cTn id="10" dur="500"/>
                                        <p:tgtEl>
                                          <p:spTgt spid="1434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arn(inVertical)">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arn(inVertical)">
                                      <p:cBhvr>
                                        <p:cTn id="60" dur="500"/>
                                        <p:tgtEl>
                                          <p:spTgt spid="21"/>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arn(inVertical)">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arn(inVertical)">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arn(inVertical)">
                                      <p:cBhvr>
                                        <p:cTn id="75" dur="500"/>
                                        <p:tgtEl>
                                          <p:spTgt spid="2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barn(inVertical)">
                                      <p:cBhvr>
                                        <p:cTn id="80" dur="500"/>
                                        <p:tgtEl>
                                          <p:spTgt spid="25"/>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barn(inVertical)">
                                      <p:cBhvr>
                                        <p:cTn id="85" dur="500"/>
                                        <p:tgtEl>
                                          <p:spTgt spid="26"/>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barn(inVertical)">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barn(inVertical)">
                                      <p:cBhvr>
                                        <p:cTn id="95" dur="50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barn(inVertical)">
                                      <p:cBhvr>
                                        <p:cTn id="100" dur="500"/>
                                        <p:tgtEl>
                                          <p:spTgt spid="29"/>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barn(inVertical)">
                                      <p:cBhvr>
                                        <p:cTn id="105" dur="500"/>
                                        <p:tgtEl>
                                          <p:spTgt spid="30"/>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barn(inVertical)">
                                      <p:cBhvr>
                                        <p:cTn id="110" dur="500"/>
                                        <p:tgtEl>
                                          <p:spTgt spid="31"/>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barn(inVertical)">
                                      <p:cBhvr>
                                        <p:cTn id="115" dur="500"/>
                                        <p:tgtEl>
                                          <p:spTgt spid="32"/>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grpId="0" nodeType="click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barn(inVertical)">
                                      <p:cBhvr>
                                        <p:cTn id="120" dur="500"/>
                                        <p:tgtEl>
                                          <p:spTgt spid="33"/>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grpId="0" nodeType="click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barn(inVertical)">
                                      <p:cBhvr>
                                        <p:cTn id="125" dur="500"/>
                                        <p:tgtEl>
                                          <p:spTgt spid="34"/>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4338"/>
                                        </p:tgtEl>
                                        <p:attrNameLst>
                                          <p:attrName>style.visibility</p:attrName>
                                        </p:attrNameLst>
                                      </p:cBhvr>
                                      <p:to>
                                        <p:strVal val="visible"/>
                                      </p:to>
                                    </p:set>
                                    <p:animEffect transition="in" filter="wipe(left)">
                                      <p:cBhvr>
                                        <p:cTn id="130" dur="500"/>
                                        <p:tgtEl>
                                          <p:spTgt spid="1433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4" fill="hold" grpId="0" nodeType="clickEffect">
                                  <p:stCondLst>
                                    <p:cond delay="0"/>
                                  </p:stCondLst>
                                  <p:childTnLst>
                                    <p:set>
                                      <p:cBhvr>
                                        <p:cTn id="134" dur="1" fill="hold">
                                          <p:stCondLst>
                                            <p:cond delay="0"/>
                                          </p:stCondLst>
                                        </p:cTn>
                                        <p:tgtEl>
                                          <p:spTgt spid="14345"/>
                                        </p:tgtEl>
                                        <p:attrNameLst>
                                          <p:attrName>style.visibility</p:attrName>
                                        </p:attrNameLst>
                                      </p:cBhvr>
                                      <p:to>
                                        <p:strVal val="visible"/>
                                      </p:to>
                                    </p:set>
                                    <p:animEffect transition="in" filter="wipe(down)">
                                      <p:cBhvr>
                                        <p:cTn id="135" dur="500"/>
                                        <p:tgtEl>
                                          <p:spTgt spid="1434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wipe(down)">
                                      <p:cBhvr>
                                        <p:cTn id="138" dur="500"/>
                                        <p:tgtEl>
                                          <p:spTgt spid="35"/>
                                        </p:tgtEl>
                                      </p:cBhvr>
                                    </p:animEffect>
                                  </p:childTnLst>
                                </p:cTn>
                              </p:par>
                            </p:childTnLst>
                          </p:cTn>
                        </p:par>
                      </p:childTnLst>
                    </p:cTn>
                  </p:par>
                  <p:par>
                    <p:cTn id="139" fill="hold">
                      <p:stCondLst>
                        <p:cond delay="indefinite"/>
                      </p:stCondLst>
                      <p:childTnLst>
                        <p:par>
                          <p:cTn id="140" fill="hold">
                            <p:stCondLst>
                              <p:cond delay="0"/>
                            </p:stCondLst>
                            <p:childTnLst>
                              <p:par>
                                <p:cTn id="141" presetID="14" presetClass="entr" presetSubtype="10" fill="hold" grpId="0" nodeType="clickEffect">
                                  <p:stCondLst>
                                    <p:cond delay="0"/>
                                  </p:stCondLst>
                                  <p:childTnLst>
                                    <p:set>
                                      <p:cBhvr>
                                        <p:cTn id="142" dur="1" fill="hold">
                                          <p:stCondLst>
                                            <p:cond delay="0"/>
                                          </p:stCondLst>
                                        </p:cTn>
                                        <p:tgtEl>
                                          <p:spTgt spid="3"/>
                                        </p:tgtEl>
                                        <p:attrNameLst>
                                          <p:attrName>style.visibility</p:attrName>
                                        </p:attrNameLst>
                                      </p:cBhvr>
                                      <p:to>
                                        <p:strVal val="visible"/>
                                      </p:to>
                                    </p:set>
                                    <p:animEffect transition="in" filter="randombar(horizontal)">
                                      <p:cBhvr>
                                        <p:cTn id="1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ldLvl="0" autoUpdateAnimBg="0"/>
      <p:bldP spid="14342" grpId="0" bldLvl="0" autoUpdateAnimBg="0"/>
      <p:bldP spid="14345" grpId="0" bldLvl="0" autoUpdateAnimBg="0"/>
      <p:bldP spid="3"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bldLvl="0" autoUpdateAnimBg="0"/>
      <p:bldP spid="1433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200" dirty="0">
            <a:ea typeface="楷体_GB231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6132</TotalTime>
  <Pages>0</Pages>
  <Words>1543</Words>
  <Characters>0</Characters>
  <Application>Microsoft Office PowerPoint</Application>
  <DocSecurity>0</DocSecurity>
  <PresentationFormat>全屏显示(4:3)</PresentationFormat>
  <Lines>0</Lines>
  <Paragraphs>163</Paragraphs>
  <Slides>30</Slides>
  <Notes>7</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人教版数学五年级下册第4单元</dc:title>
  <dc:creator>吉林梓翰教育图书有限公司</dc:creator>
  <cp:lastModifiedBy>lenovop</cp:lastModifiedBy>
  <cp:revision>680</cp:revision>
  <dcterms:created xsi:type="dcterms:W3CDTF">2015-11-21T07:20:00Z</dcterms:created>
  <dcterms:modified xsi:type="dcterms:W3CDTF">2021-11-01T05:41:12Z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